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01"/>
  </p:notesMasterIdLst>
  <p:sldIdLst>
    <p:sldId id="256" r:id="rId2"/>
    <p:sldId id="299" r:id="rId3"/>
    <p:sldId id="303" r:id="rId4"/>
    <p:sldId id="423" r:id="rId5"/>
    <p:sldId id="301" r:id="rId6"/>
    <p:sldId id="300" r:id="rId7"/>
    <p:sldId id="306" r:id="rId8"/>
    <p:sldId id="424" r:id="rId9"/>
    <p:sldId id="312" r:id="rId10"/>
    <p:sldId id="307" r:id="rId11"/>
    <p:sldId id="389" r:id="rId12"/>
    <p:sldId id="297" r:id="rId13"/>
    <p:sldId id="425" r:id="rId14"/>
    <p:sldId id="311" r:id="rId15"/>
    <p:sldId id="258" r:id="rId16"/>
    <p:sldId id="346" r:id="rId17"/>
    <p:sldId id="388" r:id="rId18"/>
    <p:sldId id="313" r:id="rId19"/>
    <p:sldId id="314" r:id="rId20"/>
    <p:sldId id="315" r:id="rId21"/>
    <p:sldId id="272" r:id="rId22"/>
    <p:sldId id="426" r:id="rId23"/>
    <p:sldId id="345" r:id="rId24"/>
    <p:sldId id="348" r:id="rId25"/>
    <p:sldId id="349" r:id="rId26"/>
    <p:sldId id="359" r:id="rId27"/>
    <p:sldId id="361" r:id="rId28"/>
    <p:sldId id="364" r:id="rId29"/>
    <p:sldId id="427" r:id="rId30"/>
    <p:sldId id="271" r:id="rId31"/>
    <p:sldId id="267" r:id="rId32"/>
    <p:sldId id="273" r:id="rId33"/>
    <p:sldId id="333" r:id="rId34"/>
    <p:sldId id="394" r:id="rId35"/>
    <p:sldId id="397" r:id="rId36"/>
    <p:sldId id="396" r:id="rId37"/>
    <p:sldId id="398" r:id="rId38"/>
    <p:sldId id="399" r:id="rId39"/>
    <p:sldId id="400" r:id="rId40"/>
    <p:sldId id="401" r:id="rId41"/>
    <p:sldId id="402" r:id="rId42"/>
    <p:sldId id="403" r:id="rId43"/>
    <p:sldId id="404" r:id="rId44"/>
    <p:sldId id="408" r:id="rId45"/>
    <p:sldId id="409" r:id="rId46"/>
    <p:sldId id="410" r:id="rId47"/>
    <p:sldId id="428" r:id="rId48"/>
    <p:sldId id="429" r:id="rId49"/>
    <p:sldId id="326" r:id="rId50"/>
    <p:sldId id="367" r:id="rId51"/>
    <p:sldId id="411" r:id="rId52"/>
    <p:sldId id="341" r:id="rId53"/>
    <p:sldId id="340" r:id="rId54"/>
    <p:sldId id="365" r:id="rId55"/>
    <p:sldId id="412" r:id="rId56"/>
    <p:sldId id="419" r:id="rId57"/>
    <p:sldId id="420" r:id="rId58"/>
    <p:sldId id="387" r:id="rId59"/>
    <p:sldId id="305" r:id="rId60"/>
    <p:sldId id="431" r:id="rId61"/>
    <p:sldId id="371" r:id="rId62"/>
    <p:sldId id="352" r:id="rId63"/>
    <p:sldId id="374" r:id="rId64"/>
    <p:sldId id="354" r:id="rId65"/>
    <p:sldId id="375" r:id="rId66"/>
    <p:sldId id="353" r:id="rId67"/>
    <p:sldId id="432" r:id="rId68"/>
    <p:sldId id="377" r:id="rId69"/>
    <p:sldId id="380" r:id="rId70"/>
    <p:sldId id="381" r:id="rId71"/>
    <p:sldId id="433" r:id="rId72"/>
    <p:sldId id="382" r:id="rId73"/>
    <p:sldId id="383" r:id="rId74"/>
    <p:sldId id="384" r:id="rId75"/>
    <p:sldId id="390" r:id="rId76"/>
    <p:sldId id="357" r:id="rId77"/>
    <p:sldId id="395" r:id="rId78"/>
    <p:sldId id="413" r:id="rId79"/>
    <p:sldId id="414" r:id="rId80"/>
    <p:sldId id="415" r:id="rId81"/>
    <p:sldId id="416" r:id="rId82"/>
    <p:sldId id="417" r:id="rId83"/>
    <p:sldId id="418" r:id="rId84"/>
    <p:sldId id="422" r:id="rId85"/>
    <p:sldId id="434" r:id="rId86"/>
    <p:sldId id="436" r:id="rId87"/>
    <p:sldId id="437" r:id="rId88"/>
    <p:sldId id="438" r:id="rId89"/>
    <p:sldId id="439" r:id="rId90"/>
    <p:sldId id="440" r:id="rId91"/>
    <p:sldId id="441" r:id="rId92"/>
    <p:sldId id="442" r:id="rId93"/>
    <p:sldId id="443" r:id="rId94"/>
    <p:sldId id="444" r:id="rId95"/>
    <p:sldId id="445" r:id="rId96"/>
    <p:sldId id="446" r:id="rId97"/>
    <p:sldId id="447" r:id="rId98"/>
    <p:sldId id="448" r:id="rId99"/>
    <p:sldId id="449" r:id="rId100"/>
  </p:sldIdLst>
  <p:sldSz cx="9144000" cy="6858000" type="screen4x3"/>
  <p:notesSz cx="6858000" cy="9144000"/>
  <p:custDataLst>
    <p:tags r:id="rId10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9" autoAdjust="0"/>
    <p:restoredTop sz="84539" autoAdjust="0"/>
  </p:normalViewPr>
  <p:slideViewPr>
    <p:cSldViewPr snapToGrid="0" snapToObjects="1">
      <p:cViewPr>
        <p:scale>
          <a:sx n="80" d="100"/>
          <a:sy n="80" d="100"/>
        </p:scale>
        <p:origin x="-2440"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tags" Target="tags/tag1.xml"/><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5754DF-09D8-4DD6-A36F-6B03578F85E3}" type="datetimeFigureOut">
              <a:rPr lang="en-US" smtClean="0"/>
              <a:t>4/27/11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BAB799-D662-411E-83B5-04E6BBAC71A8}" type="slidenum">
              <a:rPr lang="en-US" smtClean="0"/>
              <a:t>‹#›</a:t>
            </a:fld>
            <a:endParaRPr lang="en-US"/>
          </a:p>
        </p:txBody>
      </p:sp>
    </p:spTree>
    <p:extLst>
      <p:ext uri="{BB962C8B-B14F-4D97-AF65-F5344CB8AC3E}">
        <p14:creationId xmlns:p14="http://schemas.microsoft.com/office/powerpoint/2010/main" val="422968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ted.com/talks/jane_mcgonigal_gaming_can_make_a_better_world.html"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evening everyone, my name is Robert Begley and thank you for coming to my capstone presentation tonight. For</a:t>
            </a:r>
            <a:r>
              <a:rPr lang="en-US" baseline="0" dirty="0" smtClean="0"/>
              <a:t> my capstone project I created an alternate reality game with an HCI perspective.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1</a:t>
            </a:fld>
            <a:endParaRPr lang="en-US"/>
          </a:p>
        </p:txBody>
      </p:sp>
    </p:spTree>
    <p:extLst>
      <p:ext uri="{BB962C8B-B14F-4D97-AF65-F5344CB8AC3E}">
        <p14:creationId xmlns:p14="http://schemas.microsoft.com/office/powerpoint/2010/main" val="2057093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 looked at Computer Supported Cooperative</a:t>
            </a:r>
            <a:r>
              <a:rPr lang="en-US" i="0" baseline="0" dirty="0" smtClean="0"/>
              <a:t> Work. I was looking at how CSCW topics could inform my own design.</a:t>
            </a:r>
            <a:endParaRPr lang="en-US" i="0" dirty="0" smtClean="0"/>
          </a:p>
          <a:p>
            <a:endParaRPr lang="en-US" i="0" dirty="0" smtClean="0"/>
          </a:p>
          <a:p>
            <a:r>
              <a:rPr lang="en-US" i="0" dirty="0" smtClean="0"/>
              <a:t>I</a:t>
            </a:r>
            <a:r>
              <a:rPr lang="en-US" i="0" baseline="0" dirty="0" smtClean="0"/>
              <a:t> looked at a number of research within Computer Supported Cooperative Work topics like collaboration, colocation, and awareness because these are relevant in ARGs today and would be relevant in the ARG that I create. I wanted to see how these works would influence the way I designed my ARG.</a:t>
            </a:r>
          </a:p>
          <a:p>
            <a:endParaRPr lang="en-US" i="0" baseline="0" dirty="0" smtClean="0"/>
          </a:p>
          <a:p>
            <a:r>
              <a:rPr lang="en-US" i="0" baseline="0" dirty="0" smtClean="0"/>
              <a:t>I wanted to look at collaboration and colocation because players would be working together in virtual and physical space.</a:t>
            </a:r>
          </a:p>
          <a:p>
            <a:r>
              <a:rPr lang="en-US" i="0" baseline="0" dirty="0" smtClean="0"/>
              <a:t>I wanted to look at awareness because as part of a competitive game it was important to know where you stood in comparison to where your competition stood.</a:t>
            </a:r>
          </a:p>
          <a:p>
            <a:r>
              <a:rPr lang="en-US" i="0" baseline="0" dirty="0" smtClean="0"/>
              <a:t>I wanted to look at trust because players, although competing would still need to be able to trust each other, specifically with tasks that involved players working together.</a:t>
            </a:r>
          </a:p>
          <a:p>
            <a:r>
              <a:rPr lang="en-US" i="0" baseline="0" dirty="0" smtClean="0"/>
              <a:t>I wanted to look at how these concepts would inform my design.</a:t>
            </a:r>
          </a:p>
          <a:p>
            <a:endParaRPr lang="en-US" i="0" baseline="0" dirty="0" smtClean="0"/>
          </a:p>
          <a:p>
            <a:r>
              <a:rPr lang="en-US" dirty="0" smtClean="0"/>
              <a:t>(Olson, </a:t>
            </a:r>
            <a:r>
              <a:rPr lang="en-US" dirty="0" err="1" smtClean="0"/>
              <a:t>Teasley</a:t>
            </a:r>
            <a:r>
              <a:rPr lang="en-US" dirty="0" smtClean="0"/>
              <a:t>, </a:t>
            </a:r>
            <a:r>
              <a:rPr lang="en-US" dirty="0" err="1" smtClean="0"/>
              <a:t>Covi</a:t>
            </a:r>
            <a:r>
              <a:rPr lang="en-US" dirty="0" smtClean="0"/>
              <a:t>, Olson 113)</a:t>
            </a:r>
          </a:p>
          <a:p>
            <a:endParaRPr lang="en-US" i="0" dirty="0"/>
          </a:p>
        </p:txBody>
      </p:sp>
      <p:sp>
        <p:nvSpPr>
          <p:cNvPr id="4" name="Slide Number Placeholder 3"/>
          <p:cNvSpPr>
            <a:spLocks noGrp="1"/>
          </p:cNvSpPr>
          <p:nvPr>
            <p:ph type="sldNum" sz="quarter" idx="10"/>
          </p:nvPr>
        </p:nvSpPr>
        <p:spPr/>
        <p:txBody>
          <a:bodyPr/>
          <a:lstStyle/>
          <a:p>
            <a:fld id="{8FBAB799-D662-411E-83B5-04E6BBAC71A8}" type="slidenum">
              <a:rPr lang="en-US" smtClean="0"/>
              <a:t>16</a:t>
            </a:fld>
            <a:endParaRPr lang="en-US"/>
          </a:p>
        </p:txBody>
      </p:sp>
    </p:spTree>
    <p:extLst>
      <p:ext uri="{BB962C8B-B14F-4D97-AF65-F5344CB8AC3E}">
        <p14:creationId xmlns:p14="http://schemas.microsoft.com/office/powerpoint/2010/main" val="305850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looked at mixed</a:t>
            </a:r>
            <a:r>
              <a:rPr lang="en-US" baseline="0" dirty="0" smtClean="0"/>
              <a:t> reality. As stated by </a:t>
            </a:r>
            <a:r>
              <a:rPr lang="en-US" baseline="0" dirty="0" err="1" smtClean="0"/>
              <a:t>Drascic</a:t>
            </a:r>
            <a:r>
              <a:rPr lang="en-US" baseline="0" dirty="0" smtClean="0"/>
              <a:t> and </a:t>
            </a:r>
            <a:r>
              <a:rPr lang="en-US" baseline="0" dirty="0" err="1" smtClean="0"/>
              <a:t>Milgram</a:t>
            </a:r>
            <a:r>
              <a:rPr lang="en-US" baseline="0" dirty="0" smtClean="0"/>
              <a:t>, mixed reality lies between real life and virtual reality, complimenting each other. I wanted to see how uses of mixed reality were going to inform </a:t>
            </a:r>
            <a:r>
              <a:rPr lang="en-US" baseline="0" smtClean="0"/>
              <a:t>my design. </a:t>
            </a:r>
            <a:endParaRPr lang="en-US" smtClean="0"/>
          </a:p>
          <a:p>
            <a:endParaRPr lang="en-US" dirty="0" smtClean="0"/>
          </a:p>
          <a:p>
            <a:r>
              <a:rPr lang="en-US" dirty="0" smtClean="0"/>
              <a:t>I</a:t>
            </a:r>
            <a:r>
              <a:rPr lang="en-US" baseline="0" dirty="0" smtClean="0"/>
              <a:t> also looked at mixed reality. Mixed reality as stated by </a:t>
            </a:r>
            <a:r>
              <a:rPr lang="en-US" baseline="0" dirty="0" err="1" smtClean="0"/>
              <a:t>Drascic</a:t>
            </a:r>
            <a:r>
              <a:rPr lang="en-US" baseline="0" dirty="0" smtClean="0"/>
              <a:t> and </a:t>
            </a:r>
            <a:r>
              <a:rPr lang="en-US" baseline="0" dirty="0" err="1" smtClean="0"/>
              <a:t>Milgram</a:t>
            </a:r>
            <a:r>
              <a:rPr lang="en-US" baseline="0" dirty="0" smtClean="0"/>
              <a:t> lies </a:t>
            </a:r>
            <a:r>
              <a:rPr lang="en-US" sz="1200" b="0" i="0" u="none" strike="noStrike" kern="1200" baseline="0" dirty="0" smtClean="0">
                <a:solidFill>
                  <a:schemeClr val="tx1"/>
                </a:solidFill>
                <a:latin typeface="+mn-lt"/>
                <a:ea typeface="+mn-ea"/>
                <a:cs typeface="+mn-cs"/>
              </a:rPr>
              <a:t>real life and virtual reality. I wanted to see how the idea of mixed reality could also inform my design.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so I looked at some exemplars of alternate reality games.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so I looked at exemplars.</a:t>
            </a:r>
            <a:endParaRPr lang="en-US" dirty="0" smtClean="0"/>
          </a:p>
          <a:p>
            <a:endParaRPr lang="en-US" dirty="0" smtClean="0"/>
          </a:p>
          <a:p>
            <a:r>
              <a:rPr lang="en-US" dirty="0" smtClean="0"/>
              <a:t>I also looked at research</a:t>
            </a:r>
            <a:r>
              <a:rPr lang="en-US" baseline="0" dirty="0" smtClean="0"/>
              <a:t> focusing on mixed reality, because of how similarly related it is to what Alternate reality games are. </a:t>
            </a:r>
          </a:p>
          <a:p>
            <a:endParaRPr lang="en-US" baseline="0" dirty="0" smtClean="0"/>
          </a:p>
          <a:p>
            <a:r>
              <a:rPr lang="en-US" baseline="0" dirty="0" smtClean="0"/>
              <a:t>One example of this is a design called Double Dribble, where the researchers &lt;Read quote&gt;</a:t>
            </a:r>
          </a:p>
          <a:p>
            <a:endParaRPr lang="en-US" baseline="0" dirty="0" smtClean="0"/>
          </a:p>
          <a:p>
            <a:r>
              <a:rPr lang="en-US" baseline="0" dirty="0" smtClean="0"/>
              <a:t>So I looked at mixed reality research as a way to help inform my own design.</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17</a:t>
            </a:fld>
            <a:endParaRPr lang="en-US"/>
          </a:p>
        </p:txBody>
      </p:sp>
    </p:spTree>
    <p:extLst>
      <p:ext uri="{BB962C8B-B14F-4D97-AF65-F5344CB8AC3E}">
        <p14:creationId xmlns:p14="http://schemas.microsoft.com/office/powerpoint/2010/main" val="2564483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exemplar is Eagle Eye Free Fall. Created to help promote the movie, Eagle Eye. Players begin the game by typing in their name and phone number. The game lasts ten minutes and through that period of time the player interacts with the game via phone calls, keyboard input, and an animated audio/video experience. </a:t>
            </a:r>
            <a:endParaRPr lang="en-US" dirty="0" smtClean="0"/>
          </a:p>
          <a:p>
            <a:endParaRPr lang="en-US" dirty="0" smtClean="0"/>
          </a:p>
          <a:p>
            <a:r>
              <a:rPr lang="en-US" dirty="0" smtClean="0"/>
              <a:t>Eagle</a:t>
            </a:r>
            <a:r>
              <a:rPr lang="en-US" baseline="0" dirty="0" smtClean="0"/>
              <a:t> Eye Free Fall, an ARG to help promote the movie, Eagle Eye. A player simply types in their name and phone number to start the game. Lasts roughly 10 minutes and makes heavy use of audio and visual elements (animation and pre recorded real life videos) to create a unique experience that relates to the movie. Players receive phone calls from the game and are also tasked to interact within the game’s web interface.</a:t>
            </a:r>
          </a:p>
          <a:p>
            <a:endParaRPr lang="en-US" baseline="0" dirty="0" smtClean="0"/>
          </a:p>
          <a:p>
            <a:r>
              <a:rPr lang="en-US" baseline="0" dirty="0" smtClean="0"/>
              <a:t>Image Source: http://</a:t>
            </a:r>
            <a:r>
              <a:rPr lang="en-US" baseline="0" dirty="0" err="1" smtClean="0"/>
              <a:t>www.eagleeyefreefall.com</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18</a:t>
            </a:fld>
            <a:endParaRPr lang="en-US"/>
          </a:p>
        </p:txBody>
      </p:sp>
    </p:spTree>
    <p:extLst>
      <p:ext uri="{BB962C8B-B14F-4D97-AF65-F5344CB8AC3E}">
        <p14:creationId xmlns:p14="http://schemas.microsoft.com/office/powerpoint/2010/main" val="256448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a:t>
            </a:r>
            <a:r>
              <a:rPr lang="en-US" baseline="0" dirty="0" smtClean="0"/>
              <a:t> exemplar is Eagle Eye Free Fall. Created to help promote the movie, Eagle Eye. Players begin the game by typing in their name and phone number. The game lasts ten minutes and through that period of time the player interacts with the game via phone calls, keyboard input, and an animated audio/video experience. </a:t>
            </a:r>
            <a:endParaRPr lang="en-US" dirty="0" smtClean="0"/>
          </a:p>
          <a:p>
            <a:endParaRPr lang="en-US" dirty="0" smtClean="0"/>
          </a:p>
          <a:p>
            <a:endParaRPr lang="en-US" dirty="0" smtClean="0"/>
          </a:p>
          <a:p>
            <a:r>
              <a:rPr lang="en-US" dirty="0" smtClean="0"/>
              <a:t>Image</a:t>
            </a:r>
            <a:r>
              <a:rPr lang="en-US" baseline="0" dirty="0" smtClean="0"/>
              <a:t> showing a player typing in the license plate found in order to progress through the game.</a:t>
            </a:r>
            <a:endParaRPr lang="en-US" dirty="0" smtClean="0"/>
          </a:p>
          <a:p>
            <a:endParaRPr lang="en-US" dirty="0" smtClean="0"/>
          </a:p>
          <a:p>
            <a:r>
              <a:rPr lang="en-US" dirty="0" smtClean="0"/>
              <a:t>Image Source: http://</a:t>
            </a:r>
            <a:r>
              <a:rPr lang="en-US" dirty="0" err="1" smtClean="0"/>
              <a:t>www.youtube.com</a:t>
            </a:r>
            <a:r>
              <a:rPr lang="en-US" dirty="0" smtClean="0"/>
              <a:t>/</a:t>
            </a:r>
            <a:r>
              <a:rPr lang="en-US" dirty="0" err="1" smtClean="0"/>
              <a:t>watch?v</a:t>
            </a:r>
            <a:r>
              <a:rPr lang="en-US" dirty="0" smtClean="0"/>
              <a:t>=9rOu0YFyalo</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19</a:t>
            </a:fld>
            <a:endParaRPr lang="en-US"/>
          </a:p>
        </p:txBody>
      </p:sp>
    </p:spTree>
    <p:extLst>
      <p:ext uri="{BB962C8B-B14F-4D97-AF65-F5344CB8AC3E}">
        <p14:creationId xmlns:p14="http://schemas.microsoft.com/office/powerpoint/2010/main" val="240759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exemplar</a:t>
            </a:r>
            <a:r>
              <a:rPr lang="en-US" baseline="0" dirty="0" smtClean="0"/>
              <a:t> is an ARG called Reality Game X. Maintained and updated by a blog, the game requires players to interact with each other by finding and visiting real world locations. Players also play the game via phone calls and emails. </a:t>
            </a:r>
            <a:endParaRPr lang="en-US" dirty="0" smtClean="0"/>
          </a:p>
          <a:p>
            <a:endParaRPr lang="en-US" dirty="0" smtClean="0"/>
          </a:p>
          <a:p>
            <a:r>
              <a:rPr lang="en-US" dirty="0" smtClean="0"/>
              <a:t>A cold war themed alternate reality game. This example</a:t>
            </a:r>
            <a:r>
              <a:rPr lang="en-US" baseline="0" dirty="0" smtClean="0"/>
              <a:t> shows an image where players are tasked to find a real world location with the given GPS coordinates. At these locations players meet each other and exchange information as part of the game. Players also interact with this game via phone calls, emails, and the blog where videos and other updates are posted. </a:t>
            </a:r>
            <a:endParaRPr lang="en-US" dirty="0" smtClean="0"/>
          </a:p>
          <a:p>
            <a:endParaRPr lang="en-US" dirty="0" smtClean="0"/>
          </a:p>
          <a:p>
            <a:r>
              <a:rPr lang="en-US" dirty="0" smtClean="0"/>
              <a:t>There are plenty out there, many of which are used as viral</a:t>
            </a:r>
            <a:r>
              <a:rPr lang="en-US" baseline="0" dirty="0" smtClean="0"/>
              <a:t> advertising especially for </a:t>
            </a:r>
            <a:r>
              <a:rPr lang="en-US" baseline="0" dirty="0" err="1" smtClean="0"/>
              <a:t>tv</a:t>
            </a:r>
            <a:r>
              <a:rPr lang="en-US" baseline="0" dirty="0" smtClean="0"/>
              <a:t> shows and movies. </a:t>
            </a:r>
            <a:endParaRPr lang="en-US" dirty="0" smtClean="0"/>
          </a:p>
          <a:p>
            <a:endParaRPr lang="en-US" dirty="0" smtClean="0"/>
          </a:p>
          <a:p>
            <a:r>
              <a:rPr lang="en-US" dirty="0" smtClean="0"/>
              <a:t>Image Source: http://</a:t>
            </a:r>
            <a:r>
              <a:rPr lang="en-US" dirty="0" err="1" smtClean="0"/>
              <a:t>realitygamex.blogspot.com</a:t>
            </a:r>
            <a:r>
              <a:rPr lang="en-US" dirty="0" smtClean="0"/>
              <a:t>/2010/09/incoming-</a:t>
            </a:r>
            <a:r>
              <a:rPr lang="en-US" dirty="0" err="1" smtClean="0"/>
              <a:t>transmission.html</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20</a:t>
            </a:fld>
            <a:endParaRPr lang="en-US"/>
          </a:p>
        </p:txBody>
      </p:sp>
    </p:spTree>
    <p:extLst>
      <p:ext uri="{BB962C8B-B14F-4D97-AF65-F5344CB8AC3E}">
        <p14:creationId xmlns:p14="http://schemas.microsoft.com/office/powerpoint/2010/main" val="2743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conducted</a:t>
            </a:r>
            <a:r>
              <a:rPr lang="en-US" baseline="0" dirty="0" smtClean="0"/>
              <a:t> interviews with students who play or are familiar with video games. I did this research to find out first hand what people look for in video games as well as to get an idea of what people already know about alternate reality games.</a:t>
            </a:r>
          </a:p>
          <a:p>
            <a:endParaRPr lang="en-US" dirty="0" smtClean="0"/>
          </a:p>
          <a:p>
            <a:r>
              <a:rPr lang="en-US" dirty="0" smtClean="0"/>
              <a:t>I conducted semi-structured</a:t>
            </a:r>
            <a:r>
              <a:rPr lang="en-US" baseline="0" dirty="0" smtClean="0"/>
              <a:t> interviews with students who already played video games. This helped to find out the different types of needs and wants that video game players require when playing video games. So what do current video games already provide them with that meet these needs. I wanted to find out if they had already played ARGs before and what is it that keeps them interested in ARGs.</a:t>
            </a:r>
          </a:p>
          <a:p>
            <a:endParaRPr lang="en-US" baseline="0" dirty="0" smtClean="0"/>
          </a:p>
          <a:p>
            <a:r>
              <a:rPr lang="en-US" baseline="0" dirty="0" smtClean="0"/>
              <a:t>INSIGHTS: </a:t>
            </a:r>
          </a:p>
          <a:p>
            <a:r>
              <a:rPr lang="en-US" baseline="0" dirty="0" smtClean="0"/>
              <a:t>Can’t keep the game moving along for too long, players might lose interest. This was especially important because it would need to be very developed if it were to be a long running test</a:t>
            </a:r>
          </a:p>
          <a:p>
            <a:r>
              <a:rPr lang="en-US" baseline="0" dirty="0" smtClean="0"/>
              <a:t>Realism – the game should offer an appropriate mix between real life and fantasy</a:t>
            </a:r>
          </a:p>
          <a:p>
            <a:r>
              <a:rPr lang="en-US" baseline="0" dirty="0" smtClean="0"/>
              <a:t>Challenging enough to keep interest, but must also be easy enough to not become ‘paralyzed’ and want to quit the game.</a:t>
            </a:r>
          </a:p>
          <a:p>
            <a:r>
              <a:rPr lang="en-US" baseline="0" dirty="0" smtClean="0"/>
              <a:t>Being able to see progress (motivation), getting out into the real world, something different and unique. (When asked what would entice you to play this type of game?)</a:t>
            </a:r>
          </a:p>
          <a:p>
            <a:r>
              <a:rPr lang="en-US" baseline="0" dirty="0" smtClean="0"/>
              <a:t>Would not want to be left behind if you take a break from the game or if something comes up where you just can’t play the game for a specified period of time. </a:t>
            </a:r>
          </a:p>
          <a:p>
            <a:r>
              <a:rPr lang="en-US" baseline="0" dirty="0" smtClean="0"/>
              <a:t>Social!</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8FBAB799-D662-411E-83B5-04E6BBAC71A8}" type="slidenum">
              <a:rPr lang="en-US" smtClean="0"/>
              <a:t>21</a:t>
            </a:fld>
            <a:endParaRPr lang="en-US"/>
          </a:p>
        </p:txBody>
      </p:sp>
    </p:spTree>
    <p:extLst>
      <p:ext uri="{BB962C8B-B14F-4D97-AF65-F5344CB8AC3E}">
        <p14:creationId xmlns:p14="http://schemas.microsoft.com/office/powerpoint/2010/main" val="2030110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I’m going to move onto insights gained from</a:t>
            </a:r>
            <a:r>
              <a:rPr lang="en-US" baseline="0" dirty="0" smtClean="0"/>
              <a:t> my research.</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22</a:t>
            </a:fld>
            <a:endParaRPr lang="en-US"/>
          </a:p>
        </p:txBody>
      </p:sp>
    </p:spTree>
    <p:extLst>
      <p:ext uri="{BB962C8B-B14F-4D97-AF65-F5344CB8AC3E}">
        <p14:creationId xmlns:p14="http://schemas.microsoft.com/office/powerpoint/2010/main" val="1247951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Mediums of interaction is important. This creates a unique feel for alternate reality games,</a:t>
            </a:r>
            <a:r>
              <a:rPr lang="en-US" baseline="0" dirty="0" smtClean="0"/>
              <a:t> something that is different than traditional video games.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23</a:t>
            </a:fld>
            <a:endParaRPr lang="en-US"/>
          </a:p>
        </p:txBody>
      </p:sp>
    </p:spTree>
    <p:extLst>
      <p:ext uri="{BB962C8B-B14F-4D97-AF65-F5344CB8AC3E}">
        <p14:creationId xmlns:p14="http://schemas.microsoft.com/office/powerpoint/2010/main" val="966982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a:t>
            </a:r>
            <a:r>
              <a:rPr lang="en-US" baseline="0" dirty="0" smtClean="0"/>
              <a:t> There needs to be gameplay with a purpose.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24</a:t>
            </a:fld>
            <a:endParaRPr lang="en-US"/>
          </a:p>
        </p:txBody>
      </p:sp>
    </p:spTree>
    <p:extLst>
      <p:ext uri="{BB962C8B-B14F-4D97-AF65-F5344CB8AC3E}">
        <p14:creationId xmlns:p14="http://schemas.microsoft.com/office/powerpoint/2010/main" val="1370530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a:t>
            </a:r>
            <a:r>
              <a:rPr lang="en-US" baseline="0" dirty="0" smtClean="0"/>
              <a:t> insight was to have a balance of blending realities. </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25</a:t>
            </a:fld>
            <a:endParaRPr lang="en-US"/>
          </a:p>
        </p:txBody>
      </p:sp>
    </p:spTree>
    <p:extLst>
      <p:ext uri="{BB962C8B-B14F-4D97-AF65-F5344CB8AC3E}">
        <p14:creationId xmlns:p14="http://schemas.microsoft.com/office/powerpoint/2010/main" val="59851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Alternate reality games take place in both the online,</a:t>
            </a:r>
            <a:r>
              <a:rPr lang="en-US" baseline="0" dirty="0" smtClean="0"/>
              <a:t> virtual, world as well as the physical world. Players progress through these games by completing tasks based on the story of the game through a variety of interactions like email, texting, phone calls, and other methods.</a:t>
            </a:r>
            <a:endParaRPr lang="en-US" dirty="0" smtClean="0"/>
          </a:p>
          <a:p>
            <a:endParaRPr lang="en-US" dirty="0" smtClean="0"/>
          </a:p>
          <a:p>
            <a:r>
              <a:rPr lang="en-US" dirty="0" smtClean="0"/>
              <a:t>I set out to create an alternate reality game. This type of game is unique and different compared to traditional styles of gaming. Players aren’t in front a screen,</a:t>
            </a:r>
            <a:r>
              <a:rPr lang="en-US" baseline="0" dirty="0" smtClean="0"/>
              <a:t> at least </a:t>
            </a:r>
            <a:r>
              <a:rPr lang="en-US" dirty="0" smtClean="0"/>
              <a:t>100% of the time.</a:t>
            </a:r>
            <a:r>
              <a:rPr lang="en-US" baseline="0" dirty="0" smtClean="0"/>
              <a:t> They do things in the real physical world, based on the context and story of the game, and also do things in a virtual world. This could take the form of a website, animations, videos, etc.</a:t>
            </a:r>
          </a:p>
          <a:p>
            <a:endParaRPr lang="en-US" baseline="0" dirty="0" smtClean="0"/>
          </a:p>
          <a:p>
            <a:r>
              <a:rPr lang="en-US" baseline="0" dirty="0" smtClean="0"/>
              <a:t>A major focus of ARGs are their many mediums of interaction as part of the game. So players play via phone calls, text messages, blogs, message boards, cameras, email, really anything that can be incorporated into the context of the game will work.</a:t>
            </a:r>
            <a:endParaRPr lang="en-US" baseline="0" dirty="0"/>
          </a:p>
        </p:txBody>
      </p:sp>
      <p:sp>
        <p:nvSpPr>
          <p:cNvPr id="4" name="Slide Number Placeholder 3"/>
          <p:cNvSpPr>
            <a:spLocks noGrp="1"/>
          </p:cNvSpPr>
          <p:nvPr>
            <p:ph type="sldNum" sz="quarter" idx="10"/>
          </p:nvPr>
        </p:nvSpPr>
        <p:spPr/>
        <p:txBody>
          <a:bodyPr/>
          <a:lstStyle/>
          <a:p>
            <a:fld id="{8FBAB799-D662-411E-83B5-04E6BBAC71A8}" type="slidenum">
              <a:rPr lang="en-US" smtClean="0"/>
              <a:t>3</a:t>
            </a:fld>
            <a:endParaRPr lang="en-US"/>
          </a:p>
        </p:txBody>
      </p:sp>
    </p:spTree>
    <p:extLst>
      <p:ext uri="{BB962C8B-B14F-4D97-AF65-F5344CB8AC3E}">
        <p14:creationId xmlns:p14="http://schemas.microsoft.com/office/powerpoint/2010/main" val="3925854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 length was</a:t>
            </a:r>
            <a:r>
              <a:rPr lang="en-US" baseline="0" dirty="0" smtClean="0"/>
              <a:t> a concern to participants. The game can’t last too long in fear of losing interest in the game, but also can’t be too short.</a:t>
            </a:r>
            <a:endParaRPr lang="en-US" dirty="0" smtClean="0"/>
          </a:p>
          <a:p>
            <a:endParaRPr lang="en-US" dirty="0" smtClean="0"/>
          </a:p>
          <a:p>
            <a:r>
              <a:rPr lang="en-US" dirty="0" smtClean="0"/>
              <a:t>Can’t keep the game moving along for too long, players might lose interest. This was especially important because it would need to be very developed if it were to be a long running test</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26</a:t>
            </a:fld>
            <a:endParaRPr lang="en-US"/>
          </a:p>
        </p:txBody>
      </p:sp>
    </p:spTree>
    <p:extLst>
      <p:ext uri="{BB962C8B-B14F-4D97-AF65-F5344CB8AC3E}">
        <p14:creationId xmlns:p14="http://schemas.microsoft.com/office/powerpoint/2010/main" val="2030110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game needs to be challenging enough for players</a:t>
            </a:r>
            <a:r>
              <a:rPr lang="en-US" baseline="0" dirty="0" smtClean="0"/>
              <a:t> to keep interest, but can’t be too difficult where players become ‘paralyzed’ in the game and end up quitting.</a:t>
            </a:r>
            <a:endParaRPr lang="en-US" dirty="0" smtClean="0"/>
          </a:p>
          <a:p>
            <a:endParaRPr lang="en-US" dirty="0" smtClean="0"/>
          </a:p>
          <a:p>
            <a:r>
              <a:rPr lang="en-US" dirty="0" smtClean="0"/>
              <a:t>The game needs to be challenging enough to keep interest, but must also be easy enough to not become ‘paralyzed’ and want to quit the game.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27</a:t>
            </a:fld>
            <a:endParaRPr lang="en-US"/>
          </a:p>
        </p:txBody>
      </p:sp>
    </p:spTree>
    <p:extLst>
      <p:ext uri="{BB962C8B-B14F-4D97-AF65-F5344CB8AC3E}">
        <p14:creationId xmlns:p14="http://schemas.microsoft.com/office/powerpoint/2010/main" val="2030110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the game needed to be social. This was extremely important to participants.</a:t>
            </a:r>
          </a:p>
          <a:p>
            <a:endParaRPr lang="en-US" dirty="0" smtClean="0"/>
          </a:p>
          <a:p>
            <a:r>
              <a:rPr lang="en-US" dirty="0" smtClean="0"/>
              <a:t>Not only was this</a:t>
            </a:r>
            <a:r>
              <a:rPr lang="en-US" baseline="0" dirty="0" smtClean="0"/>
              <a:t> a motivation to play, but it is also an integral part of the game. Social interaction was important to participants.</a:t>
            </a:r>
          </a:p>
          <a:p>
            <a:endParaRPr lang="en-US" dirty="0" smtClean="0"/>
          </a:p>
          <a:p>
            <a:r>
              <a:rPr lang="en-US" dirty="0" smtClean="0"/>
              <a:t>There will need to be social elements as part of the game for players to interact with each other.</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28</a:t>
            </a:fld>
            <a:endParaRPr lang="en-US"/>
          </a:p>
        </p:txBody>
      </p:sp>
    </p:spTree>
    <p:extLst>
      <p:ext uri="{BB962C8B-B14F-4D97-AF65-F5344CB8AC3E}">
        <p14:creationId xmlns:p14="http://schemas.microsoft.com/office/powerpoint/2010/main" val="2030110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 Development and Prototypes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29</a:t>
            </a:fld>
            <a:endParaRPr lang="en-US"/>
          </a:p>
        </p:txBody>
      </p:sp>
    </p:spTree>
    <p:extLst>
      <p:ext uri="{BB962C8B-B14F-4D97-AF65-F5344CB8AC3E}">
        <p14:creationId xmlns:p14="http://schemas.microsoft.com/office/powerpoint/2010/main" val="1247951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start, here is the first sketch I made. It shows a bigger picture of how I initially imagined the game. </a:t>
            </a:r>
            <a:endParaRPr lang="en-US" dirty="0" smtClean="0"/>
          </a:p>
          <a:p>
            <a:endParaRPr lang="en-US" dirty="0" smtClean="0"/>
          </a:p>
          <a:p>
            <a:r>
              <a:rPr lang="en-US" dirty="0" smtClean="0"/>
              <a:t>The first sketch! (required by for capstone by Marty</a:t>
            </a:r>
            <a:r>
              <a:rPr lang="en-US" baseline="0" dirty="0" smtClean="0"/>
              <a:t> at some point last semester</a:t>
            </a:r>
            <a:r>
              <a:rPr lang="en-US" dirty="0" smtClean="0"/>
              <a:t>)</a:t>
            </a:r>
          </a:p>
          <a:p>
            <a:endParaRPr lang="en-US" dirty="0" smtClean="0"/>
          </a:p>
          <a:p>
            <a:r>
              <a:rPr lang="en-US" dirty="0" smtClean="0"/>
              <a:t>So I created sketches, imagining how players would go about playing this game in real life.</a:t>
            </a:r>
          </a:p>
          <a:p>
            <a:endParaRPr lang="en-US" dirty="0" smtClean="0"/>
          </a:p>
          <a:p>
            <a:r>
              <a:rPr lang="en-US" dirty="0" smtClean="0"/>
              <a:t>Image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30</a:t>
            </a:fld>
            <a:endParaRPr lang="en-US"/>
          </a:p>
        </p:txBody>
      </p:sp>
    </p:spTree>
    <p:extLst>
      <p:ext uri="{BB962C8B-B14F-4D97-AF65-F5344CB8AC3E}">
        <p14:creationId xmlns:p14="http://schemas.microsoft.com/office/powerpoint/2010/main" val="72050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my concepting I also did some design research, I had participants participate in brainstorming sessions and other activities.</a:t>
            </a:r>
            <a:r>
              <a:rPr lang="en-US" baseline="0" dirty="0" smtClean="0"/>
              <a:t> In one example I had participants list out tasks that they do already in video games to get an idea of what tasks I might include in my game.</a:t>
            </a:r>
            <a:endParaRPr lang="en-US" dirty="0" smtClean="0"/>
          </a:p>
          <a:p>
            <a:endParaRPr lang="en-US" dirty="0" smtClean="0"/>
          </a:p>
          <a:p>
            <a:r>
              <a:rPr lang="en-US" dirty="0" smtClean="0"/>
              <a:t>Research:</a:t>
            </a:r>
            <a:r>
              <a:rPr lang="en-US" baseline="0" dirty="0" smtClean="0"/>
              <a:t> Brainstorming</a:t>
            </a:r>
          </a:p>
          <a:p>
            <a:endParaRPr lang="en-US" baseline="0" dirty="0" smtClean="0"/>
          </a:p>
          <a:p>
            <a:r>
              <a:rPr lang="en-US" baseline="0" dirty="0" smtClean="0"/>
              <a:t>(OAS: Had participants write down what types of tasks they already do in games and not to limit to just video games, but could be from board games and other types of games)</a:t>
            </a:r>
          </a:p>
          <a:p>
            <a:endParaRPr lang="en-US" baseline="0" dirty="0" smtClean="0"/>
          </a:p>
          <a:p>
            <a:r>
              <a:rPr lang="en-US" baseline="0" dirty="0" smtClean="0"/>
              <a:t>Image: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31</a:t>
            </a:fld>
            <a:endParaRPr lang="en-US"/>
          </a:p>
        </p:txBody>
      </p:sp>
    </p:spTree>
    <p:extLst>
      <p:ext uri="{BB962C8B-B14F-4D97-AF65-F5344CB8AC3E}">
        <p14:creationId xmlns:p14="http://schemas.microsoft.com/office/powerpoint/2010/main" val="1020999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concept involved having</a:t>
            </a:r>
            <a:r>
              <a:rPr lang="en-US" baseline="0" dirty="0" smtClean="0"/>
              <a:t> players control virtual territory based on tasks done in those physical locations.</a:t>
            </a:r>
          </a:p>
          <a:p>
            <a:endParaRPr lang="en-US" baseline="0" dirty="0" smtClean="0"/>
          </a:p>
          <a:p>
            <a:r>
              <a:rPr lang="en-US" baseline="0" dirty="0" smtClean="0"/>
              <a:t>Iterated on different concepts of incorporating the physical world into the virtual world.</a:t>
            </a:r>
            <a:endParaRPr lang="en-US" dirty="0" smtClean="0"/>
          </a:p>
          <a:p>
            <a:endParaRPr lang="en-US" dirty="0" smtClean="0"/>
          </a:p>
          <a:p>
            <a:r>
              <a:rPr lang="en-US" dirty="0" smtClean="0"/>
              <a:t>Image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32</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brainstormed different stories</a:t>
            </a:r>
            <a:r>
              <a:rPr lang="en-US" baseline="0" dirty="0" smtClean="0"/>
              <a:t> or scenarios that I might want to use. So I looked at things like Activism themes, conspiracy themes, something contextual to Bloomington, and of course a zombie apocalypse theme because everyone loves zombies.</a:t>
            </a:r>
          </a:p>
          <a:p>
            <a:endParaRPr lang="en-US" baseline="0" dirty="0" smtClean="0"/>
          </a:p>
          <a:p>
            <a:r>
              <a:rPr lang="en-US" baseline="0" dirty="0" smtClean="0"/>
              <a:t>A story is important though, because it gives players a sense of direction. It gives them motivation and end goal.</a:t>
            </a:r>
          </a:p>
          <a:p>
            <a:endParaRPr lang="en-US" dirty="0" smtClean="0"/>
          </a:p>
          <a:p>
            <a:r>
              <a:rPr lang="en-US" dirty="0" smtClean="0"/>
              <a:t>Image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33</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finally realized that the</a:t>
            </a:r>
            <a:r>
              <a:rPr lang="en-US" baseline="0" dirty="0" smtClean="0"/>
              <a:t> core features of the game were going to be contextual to the story of the game. </a:t>
            </a:r>
            <a:endParaRPr lang="en-US" dirty="0" smtClean="0"/>
          </a:p>
          <a:p>
            <a:endParaRPr lang="en-US" dirty="0" smtClean="0"/>
          </a:p>
          <a:p>
            <a:r>
              <a:rPr lang="en-US" dirty="0" smtClean="0"/>
              <a:t>The scenario</a:t>
            </a:r>
            <a:r>
              <a:rPr lang="en-US" baseline="0" dirty="0" smtClean="0"/>
              <a:t> I created was to be simple with a clear end goal.</a:t>
            </a:r>
            <a:r>
              <a:rPr lang="en-US" dirty="0" smtClean="0"/>
              <a:t> A</a:t>
            </a:r>
            <a:r>
              <a:rPr lang="en-US" baseline="0" dirty="0" smtClean="0"/>
              <a:t> corporation, </a:t>
            </a:r>
            <a:r>
              <a:rPr lang="en-US" baseline="0" dirty="0" err="1" smtClean="0"/>
              <a:t>EvilCorp</a:t>
            </a:r>
            <a:r>
              <a:rPr lang="en-US" baseline="0" dirty="0" smtClean="0"/>
              <a:t> is looking to hire a single new recruit. Each Player plays the game as a potential candidate with the end goal of winning this position over all the other candidates. And through this I narrowed down 4 major features to be part of the game.</a:t>
            </a:r>
          </a:p>
          <a:p>
            <a:endParaRPr lang="en-US" baseline="0" dirty="0" smtClean="0"/>
          </a:p>
          <a:p>
            <a:r>
              <a:rPr lang="en-US" baseline="0" dirty="0" smtClean="0"/>
              <a:t>The context of the scenario was going to inform the features of my design.</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34</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page is called</a:t>
            </a:r>
            <a:r>
              <a:rPr lang="en-US" baseline="0" dirty="0" smtClean="0"/>
              <a:t> “Candidate Desirability”. Now this started out as “Scoreboard” and took many other forms including “player rankings, employee rankings, employee desirability” up until finally “candidate desirability”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35</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made this illustration</a:t>
            </a:r>
            <a:r>
              <a:rPr lang="en-US" baseline="0" dirty="0" smtClean="0"/>
              <a:t> to help explain my capstone. Now this game is a system.</a:t>
            </a:r>
          </a:p>
          <a:p>
            <a:endParaRPr lang="en-US" baseline="0" dirty="0" smtClean="0"/>
          </a:p>
          <a:p>
            <a:r>
              <a:rPr lang="en-US" baseline="0" dirty="0" smtClean="0"/>
              <a:t>Two parties – the people who run the game, so further the story along, maintain it, </a:t>
            </a:r>
            <a:r>
              <a:rPr lang="en-US" baseline="0" dirty="0" err="1" smtClean="0"/>
              <a:t>etc</a:t>
            </a:r>
            <a:r>
              <a:rPr lang="en-US" baseline="0" dirty="0" smtClean="0"/>
              <a:t>, they are called the “puppet masters” or rather a third party who is running this game. They set up the virtual component and the physical component by creating websites, sending emails, text messages, make phone calls to players, and provide environments and locations for players to play in. In addition they will also become part of the game and can either help players along or act as adversaries.</a:t>
            </a:r>
          </a:p>
          <a:p>
            <a:endParaRPr lang="en-US" baseline="0" dirty="0" smtClean="0"/>
          </a:p>
          <a:p>
            <a:r>
              <a:rPr lang="en-US" baseline="0" dirty="0" smtClean="0"/>
              <a:t>The other party, are the players. Players will interact with game and progress through the story through whatever means necessary as part of the game. So players will receive tasks to go off and do something either in real life or online. </a:t>
            </a:r>
          </a:p>
        </p:txBody>
      </p:sp>
      <p:sp>
        <p:nvSpPr>
          <p:cNvPr id="4" name="Slide Number Placeholder 3"/>
          <p:cNvSpPr>
            <a:spLocks noGrp="1"/>
          </p:cNvSpPr>
          <p:nvPr>
            <p:ph type="sldNum" sz="quarter" idx="10"/>
          </p:nvPr>
        </p:nvSpPr>
        <p:spPr/>
        <p:txBody>
          <a:bodyPr/>
          <a:lstStyle/>
          <a:p>
            <a:fld id="{8FBAB799-D662-411E-83B5-04E6BBAC71A8}" type="slidenum">
              <a:rPr lang="en-US" smtClean="0"/>
              <a:t>7</a:t>
            </a:fld>
            <a:endParaRPr lang="en-US"/>
          </a:p>
        </p:txBody>
      </p:sp>
    </p:spTree>
    <p:extLst>
      <p:ext uri="{BB962C8B-B14F-4D97-AF65-F5344CB8AC3E}">
        <p14:creationId xmlns:p14="http://schemas.microsoft.com/office/powerpoint/2010/main" val="756122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a:t>
            </a:r>
            <a:r>
              <a:rPr lang="en-US" baseline="0" dirty="0" smtClean="0"/>
              <a:t> this is a scoreboard ranking players based on their score, or rather how desirable they are to the company. A players desirability increased based on tasks completed. </a:t>
            </a:r>
            <a:endParaRPr lang="en-US" dirty="0" smtClean="0"/>
          </a:p>
          <a:p>
            <a:endParaRPr lang="en-US" dirty="0" smtClean="0"/>
          </a:p>
          <a:p>
            <a:r>
              <a:rPr lang="en-US" dirty="0" smtClean="0"/>
              <a:t>The first page is called</a:t>
            </a:r>
            <a:r>
              <a:rPr lang="en-US" baseline="0" dirty="0" smtClean="0"/>
              <a:t> “Candidate Desirability”. Now this started out as “Scoreboard” and took many other forms including “player rankings, employee rankings, employee desirability” up until finally “candidate desirability”.</a:t>
            </a:r>
          </a:p>
          <a:p>
            <a:endParaRPr lang="en-US" baseline="0" dirty="0" smtClean="0"/>
          </a:p>
          <a:p>
            <a:r>
              <a:rPr lang="en-US" baseline="0" dirty="0" smtClean="0"/>
              <a:t>This created awareness between you and the other players. </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36</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final version</a:t>
            </a:r>
            <a:r>
              <a:rPr lang="en-US" baseline="0" dirty="0" smtClean="0"/>
              <a:t> of the candidate desirability page.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37</a:t>
            </a:fld>
            <a:endParaRPr lang="en-US"/>
          </a:p>
        </p:txBody>
      </p:sp>
    </p:spTree>
    <p:extLst>
      <p:ext uri="{BB962C8B-B14F-4D97-AF65-F5344CB8AC3E}">
        <p14:creationId xmlns:p14="http://schemas.microsoft.com/office/powerpoint/2010/main" val="3840000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page is</a:t>
            </a:r>
            <a:r>
              <a:rPr lang="en-US" baseline="0" dirty="0" smtClean="0"/>
              <a:t> the “Bio” page. Here players would be able to see their own bio, because players created an avatar, a representation for themselves as part of the game. The bio would contain information that players entered when they registered – they were explicitly told to be creative and have fun with it.</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38</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Players</a:t>
            </a:r>
            <a:r>
              <a:rPr lang="en-US" baseline="0" dirty="0" smtClean="0"/>
              <a:t> would be able to see their own bio and possibly their competition’s as well. This allowed for a representation of the player to exist in the virtual world.</a:t>
            </a:r>
            <a:endParaRPr lang="en-US" dirty="0" smtClean="0"/>
          </a:p>
          <a:p>
            <a:endParaRPr lang="en-US" dirty="0" smtClean="0"/>
          </a:p>
          <a:p>
            <a:r>
              <a:rPr lang="en-US" dirty="0" smtClean="0"/>
              <a:t>The second page is</a:t>
            </a:r>
            <a:r>
              <a:rPr lang="en-US" baseline="0" dirty="0" smtClean="0"/>
              <a:t> the “Bio” page. Here players would be able to see their own bio, because players created an avatar, a representation for themselves as part of the game. The bio page would contain information that players entered when they registered – they were explicitly told to be creative and have fun with it.</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39</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version of the Bio page.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40</a:t>
            </a:fld>
            <a:endParaRPr lang="en-US"/>
          </a:p>
        </p:txBody>
      </p:sp>
    </p:spTree>
    <p:extLst>
      <p:ext uri="{BB962C8B-B14F-4D97-AF65-F5344CB8AC3E}">
        <p14:creationId xmlns:p14="http://schemas.microsoft.com/office/powerpoint/2010/main" val="875545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page is the Request a Favor page. This page was created to</a:t>
            </a:r>
            <a:r>
              <a:rPr lang="en-US" baseline="0" dirty="0" smtClean="0"/>
              <a:t> add an additional dimension to gameplay. </a:t>
            </a:r>
          </a:p>
          <a:p>
            <a:r>
              <a:rPr lang="en-US" baseline="0" dirty="0" smtClean="0"/>
              <a:t>Example?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41</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page was created to</a:t>
            </a:r>
            <a:r>
              <a:rPr lang="en-US" baseline="0" dirty="0" smtClean="0"/>
              <a:t> add an additional dimension to gameplay so that there was more to the game than just completing tasks. Players would be able to “request favors” from the company that would help them as well as being able to ‘sabotage’ other players.</a:t>
            </a:r>
          </a:p>
          <a:p>
            <a:endParaRPr lang="en-US" baseline="0" dirty="0" smtClean="0"/>
          </a:p>
          <a:p>
            <a:r>
              <a:rPr lang="en-US" baseline="0" dirty="0" smtClean="0"/>
              <a:t>Example?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42</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Examples of favors are receiving a hint for a challenging task, being able to receive a task earlier than other players, or having the company send out the wrong task information to a targeted player.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final version</a:t>
            </a:r>
            <a:r>
              <a:rPr lang="en-US" baseline="0" dirty="0" smtClean="0"/>
              <a:t> of the Request a Favor page.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43</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final page is the Message Board page. This allowed players to directly communicate with each other over a common medium.</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44</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fourth and final core feature is the Message Board page. This allowed players to directly communicate with each other over a shared medium.</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45</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Initially, I wanted</a:t>
            </a:r>
            <a:r>
              <a:rPr lang="en-US" baseline="0" dirty="0" smtClean="0"/>
              <a:t> to explore gaming, I enjoy games and thought it was at least a good starting point for capstone.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Early on when I decided to look at gaming, I immediately thought, how cool and interesting it would be to make one, </a:t>
            </a:r>
            <a:r>
              <a:rPr lang="en-US" dirty="0" err="1" smtClean="0"/>
              <a:t>specificlaly</a:t>
            </a:r>
            <a:r>
              <a:rPr lang="en-US" baseline="0" dirty="0" smtClean="0"/>
              <a:t> an alternate reality game.</a:t>
            </a:r>
            <a:endParaRPr lang="en-US" dirty="0" smtClean="0"/>
          </a:p>
          <a:p>
            <a:endParaRPr lang="en-US" dirty="0" smtClean="0"/>
          </a:p>
          <a:p>
            <a:r>
              <a:rPr lang="en-US" dirty="0" smtClean="0"/>
              <a:t>I</a:t>
            </a:r>
            <a:r>
              <a:rPr lang="en-US" baseline="0" dirty="0" smtClean="0"/>
              <a:t> looked at ARGs as an opportunity space. An opportunity to explore gaming in context to HCI.</a:t>
            </a:r>
          </a:p>
          <a:p>
            <a:endParaRPr lang="en-US" dirty="0" smtClean="0"/>
          </a:p>
          <a:p>
            <a:r>
              <a:rPr lang="en-US" dirty="0" smtClean="0"/>
              <a:t>This is an opportunity space.</a:t>
            </a:r>
            <a:r>
              <a:rPr lang="en-US" baseline="0" dirty="0" smtClean="0"/>
              <a:t> I did not go out and specifically find a problem to fix. </a:t>
            </a:r>
            <a:r>
              <a:rPr lang="en-US" dirty="0" smtClean="0"/>
              <a:t>I wanted</a:t>
            </a:r>
            <a:r>
              <a:rPr lang="en-US" baseline="0" dirty="0" smtClean="0"/>
              <a:t> to explore the space to see what could be done with it.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set out to explore how the medium of gaming and technology could be used to solve other problems.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 many people play games......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a:t>
            </a:fld>
            <a:endParaRPr lang="en-US"/>
          </a:p>
        </p:txBody>
      </p:sp>
    </p:spTree>
    <p:extLst>
      <p:ext uri="{BB962C8B-B14F-4D97-AF65-F5344CB8AC3E}">
        <p14:creationId xmlns:p14="http://schemas.microsoft.com/office/powerpoint/2010/main" val="2112734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 simple, just with a title and message. Players were told to post whatever they wanted. There were no restrictions.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46</a:t>
            </a:fld>
            <a:endParaRPr lang="en-US"/>
          </a:p>
        </p:txBody>
      </p:sp>
    </p:spTree>
    <p:extLst>
      <p:ext uri="{BB962C8B-B14F-4D97-AF65-F5344CB8AC3E}">
        <p14:creationId xmlns:p14="http://schemas.microsoft.com/office/powerpoint/2010/main" val="942103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 broke down the</a:t>
            </a:r>
            <a:r>
              <a:rPr lang="en-US" i="0" baseline="0" dirty="0" smtClean="0"/>
              <a:t> game into separate parts for evaluation because I didn’t think I was going to have time to evaluate a live game multiple times. </a:t>
            </a:r>
            <a:endParaRPr lang="en-US" i="0" dirty="0" smtClean="0"/>
          </a:p>
          <a:p>
            <a:endParaRPr lang="en-US" i="0" dirty="0" smtClean="0"/>
          </a:p>
          <a:p>
            <a:r>
              <a:rPr lang="en-US" i="0" dirty="0" smtClean="0"/>
              <a:t>I conducted multiple evaluations</a:t>
            </a:r>
            <a:r>
              <a:rPr lang="en-US" i="0" baseline="0" dirty="0" smtClean="0"/>
              <a:t> on the specific components of the game. I wasn’t going to have time to evaluate a live game multiple times so I broke it down into pieces. </a:t>
            </a:r>
            <a:endParaRPr lang="en-US" i="0" dirty="0"/>
          </a:p>
        </p:txBody>
      </p:sp>
      <p:sp>
        <p:nvSpPr>
          <p:cNvPr id="4" name="Slide Number Placeholder 3"/>
          <p:cNvSpPr>
            <a:spLocks noGrp="1"/>
          </p:cNvSpPr>
          <p:nvPr>
            <p:ph type="sldNum" sz="quarter" idx="10"/>
          </p:nvPr>
        </p:nvSpPr>
        <p:spPr/>
        <p:txBody>
          <a:bodyPr/>
          <a:lstStyle/>
          <a:p>
            <a:fld id="{8FBAB799-D662-411E-83B5-04E6BBAC71A8}" type="slidenum">
              <a:rPr lang="en-US" smtClean="0"/>
              <a:t>47</a:t>
            </a:fld>
            <a:endParaRPr lang="en-US"/>
          </a:p>
        </p:txBody>
      </p:sp>
    </p:spTree>
    <p:extLst>
      <p:ext uri="{BB962C8B-B14F-4D97-AF65-F5344CB8AC3E}">
        <p14:creationId xmlns:p14="http://schemas.microsoft.com/office/powerpoint/2010/main" val="1247951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first part was testing on the website itself. I was looking to see if players would be able to understand how to navigate the site as well as terms on the site given the context of the game.</a:t>
            </a:r>
          </a:p>
          <a:p>
            <a:endParaRPr lang="en-US" i="0" baseline="0" dirty="0" smtClean="0"/>
          </a:p>
          <a:p>
            <a:endParaRPr lang="en-US" i="0" baseline="0" dirty="0" smtClean="0"/>
          </a:p>
          <a:p>
            <a:r>
              <a:rPr lang="en-US" i="0" baseline="0" dirty="0" smtClean="0"/>
              <a:t>The first piece was usability testing on the website, specifically looking at navigation and wording to make sure that players were going to understand how to navigate the site, but also make sure they understand what the terms mean.</a:t>
            </a:r>
            <a:endParaRPr lang="en-US" i="0" dirty="0"/>
          </a:p>
        </p:txBody>
      </p:sp>
      <p:sp>
        <p:nvSpPr>
          <p:cNvPr id="4" name="Slide Number Placeholder 3"/>
          <p:cNvSpPr>
            <a:spLocks noGrp="1"/>
          </p:cNvSpPr>
          <p:nvPr>
            <p:ph type="sldNum" sz="quarter" idx="10"/>
          </p:nvPr>
        </p:nvSpPr>
        <p:spPr/>
        <p:txBody>
          <a:bodyPr/>
          <a:lstStyle/>
          <a:p>
            <a:fld id="{8FBAB799-D662-411E-83B5-04E6BBAC71A8}" type="slidenum">
              <a:rPr lang="en-US" smtClean="0"/>
              <a:t>48</a:t>
            </a:fld>
            <a:endParaRPr lang="en-US"/>
          </a:p>
        </p:txBody>
      </p:sp>
    </p:spTree>
    <p:extLst>
      <p:ext uri="{BB962C8B-B14F-4D97-AF65-F5344CB8AC3E}">
        <p14:creationId xmlns:p14="http://schemas.microsoft.com/office/powerpoint/2010/main" val="2688642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 found out was that p</a:t>
            </a:r>
            <a:r>
              <a:rPr lang="en-US" dirty="0" smtClean="0"/>
              <a:t>articipants did not have any issues navigating</a:t>
            </a:r>
            <a:r>
              <a:rPr lang="en-US" baseline="0" dirty="0" smtClean="0"/>
              <a:t> the site, however, NEXT SLIDE</a:t>
            </a:r>
            <a:endParaRPr lang="en-US" dirty="0" smtClean="0"/>
          </a:p>
          <a:p>
            <a:endParaRPr lang="en-US" dirty="0" smtClean="0"/>
          </a:p>
          <a:p>
            <a:r>
              <a:rPr lang="en-US" dirty="0" smtClean="0"/>
              <a:t>Image</a:t>
            </a:r>
            <a:r>
              <a:rPr lang="en-US" baseline="0" dirty="0" smtClean="0"/>
              <a:t>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49</a:t>
            </a:fld>
            <a:endParaRPr lang="en-US"/>
          </a:p>
        </p:txBody>
      </p:sp>
    </p:spTree>
    <p:extLst>
      <p:ext uri="{BB962C8B-B14F-4D97-AF65-F5344CB8AC3E}">
        <p14:creationId xmlns:p14="http://schemas.microsoft.com/office/powerpoint/2010/main" val="2676306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the way navigation was worded was a bit of an issue. I really needed to make sure that the wording on the site made sense given the context of the game.</a:t>
            </a:r>
            <a:endParaRPr lang="en-US" dirty="0" smtClean="0"/>
          </a:p>
          <a:p>
            <a:endParaRPr lang="en-US" dirty="0" smtClean="0"/>
          </a:p>
          <a:p>
            <a:endParaRPr lang="en-US" dirty="0" smtClean="0"/>
          </a:p>
          <a:p>
            <a:r>
              <a:rPr lang="en-US" dirty="0" smtClean="0"/>
              <a:t>However, some</a:t>
            </a:r>
            <a:r>
              <a:rPr lang="en-US" baseline="0" dirty="0" smtClean="0"/>
              <a:t> wording was changed around based on feedback during the evaluations. The wording needed to make sense given the context of the game. </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50</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part was going to be a physical prototype evaluation.</a:t>
            </a:r>
          </a:p>
        </p:txBody>
      </p:sp>
      <p:sp>
        <p:nvSpPr>
          <p:cNvPr id="4" name="Slide Number Placeholder 3"/>
          <p:cNvSpPr>
            <a:spLocks noGrp="1"/>
          </p:cNvSpPr>
          <p:nvPr>
            <p:ph type="sldNum" sz="quarter" idx="10"/>
          </p:nvPr>
        </p:nvSpPr>
        <p:spPr/>
        <p:txBody>
          <a:bodyPr/>
          <a:lstStyle/>
          <a:p>
            <a:fld id="{8FBAB799-D662-411E-83B5-04E6BBAC71A8}" type="slidenum">
              <a:rPr lang="en-US" smtClean="0"/>
              <a:t>51</a:t>
            </a:fld>
            <a:endParaRPr lang="en-US"/>
          </a:p>
        </p:txBody>
      </p:sp>
    </p:spTree>
    <p:extLst>
      <p:ext uri="{BB962C8B-B14F-4D97-AF65-F5344CB8AC3E}">
        <p14:creationId xmlns:p14="http://schemas.microsoft.com/office/powerpoint/2010/main" val="2688642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evaluation a participant was given the task of attempting to find a QR code in a specified location, to decode it, and submit the information via the website.</a:t>
            </a:r>
            <a:endParaRPr lang="en-US" dirty="0" smtClean="0"/>
          </a:p>
          <a:p>
            <a:endParaRPr lang="en-US" dirty="0" smtClean="0"/>
          </a:p>
          <a:p>
            <a:r>
              <a:rPr lang="en-US" dirty="0" smtClean="0"/>
              <a:t>The</a:t>
            </a:r>
            <a:r>
              <a:rPr lang="en-US" baseline="0" dirty="0" smtClean="0"/>
              <a:t> participant was given background context to make sure they understood why they were going to be doing what they did. To start out the evaluation, the participant received an email coming from a representative from a company called </a:t>
            </a:r>
            <a:r>
              <a:rPr lang="en-US" baseline="0" dirty="0" err="1" smtClean="0"/>
              <a:t>EvilCorp</a:t>
            </a:r>
            <a:r>
              <a:rPr lang="en-US" baseline="0" dirty="0" smtClean="0"/>
              <a:t>. They were given two potential locations where they had to find a QR code, decode it, and submit the information via the website. </a:t>
            </a:r>
          </a:p>
          <a:p>
            <a:endParaRPr lang="en-US" baseline="0" dirty="0" smtClean="0"/>
          </a:p>
          <a:p>
            <a:r>
              <a:rPr lang="en-US" baseline="0" dirty="0" smtClean="0"/>
              <a:t>Initially, the participant was unaware that they would be receiving an email, in fact all I told them is that they would be evaluating a physical prototype. When I sent the email, 8 minutes had passed before the participant saw the email. They were engaged in conversation with another person and I did not want to disrupt this. As part of a live simulation, players would be receiving tasks during times in which they are busy so the fact that they were engaged in something else at first made the evaluation that much more real.</a:t>
            </a:r>
          </a:p>
          <a:p>
            <a:endParaRPr lang="en-US" baseline="0" dirty="0" smtClean="0"/>
          </a:p>
          <a:p>
            <a:r>
              <a:rPr lang="en-US" baseline="0" dirty="0" smtClean="0"/>
              <a:t>After they read the email and understood what to do, the participant went on to find the QR code. NEXT SLIDE</a:t>
            </a:r>
            <a:endParaRPr lang="en-US" dirty="0" smtClean="0"/>
          </a:p>
          <a:p>
            <a:endParaRPr lang="en-US" dirty="0" smtClean="0"/>
          </a:p>
          <a:p>
            <a:r>
              <a:rPr lang="en-US" dirty="0" smtClean="0"/>
              <a:t>The moment in which my participant saw the email igniting</a:t>
            </a:r>
            <a:r>
              <a:rPr lang="en-US" baseline="0" dirty="0" smtClean="0"/>
              <a:t> the evaluation.</a:t>
            </a:r>
          </a:p>
          <a:p>
            <a:endParaRPr lang="en-US" baseline="0" dirty="0" smtClean="0"/>
          </a:p>
          <a:p>
            <a:r>
              <a:rPr lang="en-US" baseline="0" dirty="0" smtClean="0"/>
              <a:t>The purpose of this evaluation was to have a participant run through a task that might exist in the game done in the physical world.</a:t>
            </a:r>
          </a:p>
          <a:p>
            <a:r>
              <a:rPr lang="en-US" baseline="0" dirty="0" smtClean="0"/>
              <a:t>Participant was tasked with finding, decoding, and submitting information gathered from a QR code.</a:t>
            </a:r>
            <a:endParaRPr lang="en-US" dirty="0" smtClean="0"/>
          </a:p>
          <a:p>
            <a:endParaRPr lang="en-US" dirty="0" smtClean="0"/>
          </a:p>
          <a:p>
            <a:r>
              <a:rPr lang="en-US" dirty="0" smtClean="0"/>
              <a:t>Image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52</a:t>
            </a:fld>
            <a:endParaRPr lang="en-US"/>
          </a:p>
        </p:txBody>
      </p:sp>
    </p:spTree>
    <p:extLst>
      <p:ext uri="{BB962C8B-B14F-4D97-AF65-F5344CB8AC3E}">
        <p14:creationId xmlns:p14="http://schemas.microsoft.com/office/powerpoint/2010/main" val="2691294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we have</a:t>
            </a:r>
            <a:r>
              <a:rPr lang="en-US" baseline="0" dirty="0" smtClean="0"/>
              <a:t> the participant scanning the QR code and... </a:t>
            </a:r>
            <a:r>
              <a:rPr lang="en-US" baseline="0" dirty="0" err="1" smtClean="0"/>
              <a:t>nEXT</a:t>
            </a:r>
            <a:r>
              <a:rPr lang="en-US" baseline="0" dirty="0" smtClean="0"/>
              <a:t> SLIDE</a:t>
            </a:r>
          </a:p>
          <a:p>
            <a:endParaRPr lang="en-US" baseline="0" dirty="0" smtClean="0"/>
          </a:p>
          <a:p>
            <a:r>
              <a:rPr lang="en-US" baseline="0" dirty="0" smtClean="0"/>
              <a:t>Here you can see the participant using his phone to scan and decode the QR code as part of the evaluation.</a:t>
            </a:r>
          </a:p>
          <a:p>
            <a:endParaRPr lang="en-US" baseline="0" dirty="0" smtClean="0"/>
          </a:p>
          <a:p>
            <a:r>
              <a:rPr lang="en-US" baseline="0" dirty="0" smtClean="0"/>
              <a:t>Image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53</a:t>
            </a:fld>
            <a:endParaRPr lang="en-US"/>
          </a:p>
        </p:txBody>
      </p:sp>
    </p:spTree>
    <p:extLst>
      <p:ext uri="{BB962C8B-B14F-4D97-AF65-F5344CB8AC3E}">
        <p14:creationId xmlns:p14="http://schemas.microsoft.com/office/powerpoint/2010/main" val="1959369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major insights for this test was to make sure terms were defined when issuing tasks. So the participant, although knew what a QR code was, raised the question of what if someone doesn’t know what a QR code is. I would need to make players in the game understood what they needed to do in tasks.</a:t>
            </a:r>
            <a:endParaRPr lang="en-US" dirty="0" smtClean="0"/>
          </a:p>
          <a:p>
            <a:endParaRPr lang="en-US" dirty="0" smtClean="0"/>
          </a:p>
          <a:p>
            <a:r>
              <a:rPr lang="en-US" dirty="0" smtClean="0"/>
              <a:t>Although the participant knew</a:t>
            </a:r>
            <a:r>
              <a:rPr lang="en-US" baseline="0" dirty="0" smtClean="0"/>
              <a:t> what a QR code was, they raised the question of, what if a player does not know what a QR code is? So, this applies to the game globally, where I would need to be able to provide definitions or additional information, possibly in the form of links to informational websites clarifying any terms that might be foreign to a player.</a:t>
            </a:r>
            <a:endParaRPr lang="en-US" dirty="0" smtClean="0"/>
          </a:p>
          <a:p>
            <a:endParaRPr lang="en-US" dirty="0" smtClean="0"/>
          </a:p>
          <a:p>
            <a:r>
              <a:rPr lang="en-US" dirty="0" smtClean="0"/>
              <a:t>What is a QR Code? – link to its definition, what it is, etc. (Made</a:t>
            </a:r>
            <a:r>
              <a:rPr lang="en-US" baseline="0" dirty="0" smtClean="0"/>
              <a:t> me think about its use in the context of training participants)</a:t>
            </a:r>
          </a:p>
          <a:p>
            <a:r>
              <a:rPr lang="en-US" baseline="0" dirty="0" smtClean="0"/>
              <a:t>Which room? (i101 – no such place!) – Participant thought a room titled I101, I meant the I101 office hours room. MUST be careful with communication!</a:t>
            </a:r>
          </a:p>
          <a:p>
            <a:r>
              <a:rPr lang="en-US" baseline="0" dirty="0" smtClean="0"/>
              <a:t>Wanted to go from QR code to submission page on smartphone browser.</a:t>
            </a:r>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54</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iterating over the design based feedback by the previous evaluations, I then conducted a live game evaluation. I had a total of 9 participants playing the game</a:t>
            </a:r>
          </a:p>
        </p:txBody>
      </p:sp>
      <p:sp>
        <p:nvSpPr>
          <p:cNvPr id="4" name="Slide Number Placeholder 3"/>
          <p:cNvSpPr>
            <a:spLocks noGrp="1"/>
          </p:cNvSpPr>
          <p:nvPr>
            <p:ph type="sldNum" sz="quarter" idx="10"/>
          </p:nvPr>
        </p:nvSpPr>
        <p:spPr/>
        <p:txBody>
          <a:bodyPr/>
          <a:lstStyle/>
          <a:p>
            <a:fld id="{8FBAB799-D662-411E-83B5-04E6BBAC71A8}" type="slidenum">
              <a:rPr lang="en-US" smtClean="0"/>
              <a:t>55</a:t>
            </a:fld>
            <a:endParaRPr lang="en-US"/>
          </a:p>
        </p:txBody>
      </p:sp>
    </p:spTree>
    <p:extLst>
      <p:ext uri="{BB962C8B-B14F-4D97-AF65-F5344CB8AC3E}">
        <p14:creationId xmlns:p14="http://schemas.microsoft.com/office/powerpoint/2010/main" val="2688642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viewed</a:t>
            </a:r>
            <a:r>
              <a:rPr lang="en-US" baseline="0" dirty="0" smtClean="0"/>
              <a:t> games as an opportunity space. I didn’t start with a problem to iterate over to find solutions, but rather as a space to explore.</a:t>
            </a:r>
            <a:endParaRPr lang="en-US" dirty="0" smtClean="0"/>
          </a:p>
          <a:p>
            <a:endParaRPr lang="en-US" dirty="0" smtClean="0"/>
          </a:p>
          <a:p>
            <a:endParaRPr lang="en-US" dirty="0" smtClean="0"/>
          </a:p>
          <a:p>
            <a:r>
              <a:rPr lang="en-US" dirty="0" smtClean="0"/>
              <a:t>I</a:t>
            </a:r>
            <a:r>
              <a:rPr lang="en-US" baseline="0" dirty="0" smtClean="0"/>
              <a:t> looked at ARGs as an opportunity space. An opportunity to explore gaming.</a:t>
            </a:r>
          </a:p>
          <a:p>
            <a:endParaRPr lang="en-US" dirty="0" smtClean="0"/>
          </a:p>
          <a:p>
            <a:r>
              <a:rPr lang="en-US" dirty="0" smtClean="0"/>
              <a:t>This is an opportunity space.</a:t>
            </a:r>
            <a:r>
              <a:rPr lang="en-US" baseline="0" dirty="0" smtClean="0"/>
              <a:t> I did not go out and specifically find a problem to fix. </a:t>
            </a:r>
            <a:r>
              <a:rPr lang="en-US" dirty="0" smtClean="0"/>
              <a:t>I wanted</a:t>
            </a:r>
            <a:r>
              <a:rPr lang="en-US" baseline="0" dirty="0" smtClean="0"/>
              <a:t> to explore the space to see what could be done with it.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set out to explore how the medium of gaming and technology could be used to solve other problems.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Started out as an opportunity space. Not a specific problem to solve. This made it easier to step back and look at how this concept/design could be used to solve specific problems since I wasn’t starting with one in the first place. As I tested, evaluated, and gained feedback..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So at this point I hadn’t nailed down my core, just yet.</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10</a:t>
            </a:fld>
            <a:endParaRPr lang="en-US"/>
          </a:p>
        </p:txBody>
      </p:sp>
    </p:spTree>
    <p:extLst>
      <p:ext uri="{BB962C8B-B14F-4D97-AF65-F5344CB8AC3E}">
        <p14:creationId xmlns:p14="http://schemas.microsoft.com/office/powerpoint/2010/main" val="2112734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iterating over the design based feedback by the previous evaluations, I then conducted a live game evaluation. I had a total of 9 participants playing the game</a:t>
            </a:r>
          </a:p>
        </p:txBody>
      </p:sp>
      <p:sp>
        <p:nvSpPr>
          <p:cNvPr id="4" name="Slide Number Placeholder 3"/>
          <p:cNvSpPr>
            <a:spLocks noGrp="1"/>
          </p:cNvSpPr>
          <p:nvPr>
            <p:ph type="sldNum" sz="quarter" idx="10"/>
          </p:nvPr>
        </p:nvSpPr>
        <p:spPr/>
        <p:txBody>
          <a:bodyPr/>
          <a:lstStyle/>
          <a:p>
            <a:fld id="{8FBAB799-D662-411E-83B5-04E6BBAC71A8}" type="slidenum">
              <a:rPr lang="en-US" smtClean="0"/>
              <a:t>56</a:t>
            </a:fld>
            <a:endParaRPr lang="en-US"/>
          </a:p>
        </p:txBody>
      </p:sp>
    </p:spTree>
    <p:extLst>
      <p:ext uri="{BB962C8B-B14F-4D97-AF65-F5344CB8AC3E}">
        <p14:creationId xmlns:p14="http://schemas.microsoft.com/office/powerpoint/2010/main" val="2688642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image showing a player playing the game</a:t>
            </a:r>
            <a:r>
              <a:rPr lang="en-US" baseline="0" dirty="0" smtClean="0"/>
              <a:t> via the website.</a:t>
            </a:r>
          </a:p>
          <a:p>
            <a:endParaRPr lang="en-US" baseline="0" dirty="0" smtClean="0"/>
          </a:p>
          <a:p>
            <a:r>
              <a:rPr lang="en-US" baseline="0" dirty="0" smtClean="0"/>
              <a:t>A task chain, by completing the first task, you then open up a new task that is related.</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57</a:t>
            </a:fld>
            <a:endParaRPr lang="en-US"/>
          </a:p>
        </p:txBody>
      </p:sp>
    </p:spTree>
    <p:extLst>
      <p:ext uri="{BB962C8B-B14F-4D97-AF65-F5344CB8AC3E}">
        <p14:creationId xmlns:p14="http://schemas.microsoft.com/office/powerpoint/2010/main" val="93554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one</a:t>
            </a:r>
            <a:r>
              <a:rPr lang="en-US" baseline="0" dirty="0" smtClean="0"/>
              <a:t> </a:t>
            </a:r>
            <a:r>
              <a:rPr lang="en-US" dirty="0" smtClean="0"/>
              <a:t>task</a:t>
            </a:r>
            <a:r>
              <a:rPr lang="en-US" baseline="0" dirty="0" smtClean="0"/>
              <a:t> players were asked to decode a QR code, however, this task was in a chain of tasks. By completing this task, players would be open up to another task. So the QR code had a link embedded in it where players would go to, to find the next thing they had to do.</a:t>
            </a:r>
          </a:p>
          <a:p>
            <a:endParaRPr lang="en-US" baseline="0" dirty="0" smtClean="0"/>
          </a:p>
        </p:txBody>
      </p:sp>
      <p:sp>
        <p:nvSpPr>
          <p:cNvPr id="4" name="Slide Number Placeholder 3"/>
          <p:cNvSpPr>
            <a:spLocks noGrp="1"/>
          </p:cNvSpPr>
          <p:nvPr>
            <p:ph type="sldNum" sz="quarter" idx="10"/>
          </p:nvPr>
        </p:nvSpPr>
        <p:spPr/>
        <p:txBody>
          <a:bodyPr/>
          <a:lstStyle/>
          <a:p>
            <a:fld id="{8FBAB799-D662-411E-83B5-04E6BBAC71A8}" type="slidenum">
              <a:rPr lang="en-US" smtClean="0"/>
              <a:t>58</a:t>
            </a:fld>
            <a:endParaRPr lang="en-US"/>
          </a:p>
        </p:txBody>
      </p:sp>
    </p:spTree>
    <p:extLst>
      <p:ext uri="{BB962C8B-B14F-4D97-AF65-F5344CB8AC3E}">
        <p14:creationId xmlns:p14="http://schemas.microsoft.com/office/powerpoint/2010/main" val="93554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another task, players had to exchange information with one another</a:t>
            </a:r>
            <a:r>
              <a:rPr lang="en-US" baseline="0" dirty="0" smtClean="0"/>
              <a:t> by any means. This image shows one player attempting to establish communication with another player by using a whiteboard hoping that the other player spends time in this space, which they ended up doing and so those players were able to meet up and exchange information. This was really cool because players took the game in their own hands to complete the task.</a:t>
            </a:r>
          </a:p>
          <a:p>
            <a:endParaRPr lang="en-US" baseline="0" dirty="0" smtClean="0"/>
          </a:p>
          <a:p>
            <a:r>
              <a:rPr lang="en-US" baseline="0" smtClean="0"/>
              <a:t>SHOW VIDEO</a:t>
            </a:r>
            <a:endParaRPr lang="en-US" baseline="0" dirty="0" smtClean="0"/>
          </a:p>
          <a:p>
            <a:endParaRPr lang="en-US" baseline="0" dirty="0" smtClean="0"/>
          </a:p>
          <a:p>
            <a:r>
              <a:rPr lang="en-US" baseline="0" dirty="0" smtClean="0"/>
              <a:t>This is great, this is totally emergent behavior that a player is showing.</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59</a:t>
            </a:fld>
            <a:endParaRPr lang="en-US"/>
          </a:p>
        </p:txBody>
      </p:sp>
    </p:spTree>
    <p:extLst>
      <p:ext uri="{BB962C8B-B14F-4D97-AF65-F5344CB8AC3E}">
        <p14:creationId xmlns:p14="http://schemas.microsoft.com/office/powerpoint/2010/main" val="1261640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Based off the feedback I received, I made</a:t>
            </a:r>
            <a:r>
              <a:rPr lang="en-US" i="0" baseline="0" dirty="0" smtClean="0"/>
              <a:t> a few changes.</a:t>
            </a:r>
            <a:endParaRPr lang="en-US" i="0" dirty="0"/>
          </a:p>
        </p:txBody>
      </p:sp>
      <p:sp>
        <p:nvSpPr>
          <p:cNvPr id="4" name="Slide Number Placeholder 3"/>
          <p:cNvSpPr>
            <a:spLocks noGrp="1"/>
          </p:cNvSpPr>
          <p:nvPr>
            <p:ph type="sldNum" sz="quarter" idx="10"/>
          </p:nvPr>
        </p:nvSpPr>
        <p:spPr/>
        <p:txBody>
          <a:bodyPr/>
          <a:lstStyle/>
          <a:p>
            <a:fld id="{8FBAB799-D662-411E-83B5-04E6BBAC71A8}" type="slidenum">
              <a:rPr lang="en-US" smtClean="0"/>
              <a:t>60</a:t>
            </a:fld>
            <a:endParaRPr lang="en-US"/>
          </a:p>
        </p:txBody>
      </p:sp>
    </p:spTree>
    <p:extLst>
      <p:ext uri="{BB962C8B-B14F-4D97-AF65-F5344CB8AC3E}">
        <p14:creationId xmlns:p14="http://schemas.microsoft.com/office/powerpoint/2010/main" val="12479513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I like the idea of the game.  Good job!”</a:t>
            </a:r>
          </a:p>
          <a:p>
            <a:r>
              <a:rPr lang="en-US" dirty="0" smtClean="0"/>
              <a:t>“Thanks for the game, it was fun!”</a:t>
            </a:r>
          </a:p>
          <a:p>
            <a:endParaRPr lang="en-US" dirty="0" smtClean="0"/>
          </a:p>
          <a:p>
            <a:r>
              <a:rPr lang="en-US" dirty="0" smtClean="0"/>
              <a:t>When asked about the participants least favorite</a:t>
            </a:r>
            <a:r>
              <a:rPr lang="en-US" baseline="0" dirty="0" smtClean="0"/>
              <a:t> part of the game:</a:t>
            </a:r>
            <a:endParaRPr lang="en-US" dirty="0" smtClean="0"/>
          </a:p>
          <a:p>
            <a:r>
              <a:rPr lang="en-US" dirty="0" smtClean="0"/>
              <a:t>“It seemed too complicated and would take up too much time.”</a:t>
            </a:r>
          </a:p>
          <a:p>
            <a:r>
              <a:rPr lang="en-US" dirty="0" smtClean="0"/>
              <a:t>“Slow response time to validate codes.  I would have wanted an automated code validator after submission, so I could know if something counted right away.”</a:t>
            </a:r>
          </a:p>
          <a:p>
            <a:r>
              <a:rPr lang="en-US" dirty="0" smtClean="0"/>
              <a:t>“Figuring minor things out was a bit of a hassle because i have my own to do list - </a:t>
            </a:r>
            <a:r>
              <a:rPr lang="en-US" dirty="0" err="1" smtClean="0"/>
              <a:t>didnt</a:t>
            </a:r>
            <a:r>
              <a:rPr lang="en-US" dirty="0" smtClean="0"/>
              <a:t> really want to sit and try to find things on the site”</a:t>
            </a:r>
          </a:p>
          <a:p>
            <a:endParaRPr lang="en-US" dirty="0" smtClean="0"/>
          </a:p>
          <a:p>
            <a:r>
              <a:rPr lang="en-US" dirty="0" smtClean="0"/>
              <a:t>When</a:t>
            </a:r>
            <a:r>
              <a:rPr lang="en-US" baseline="0" dirty="0" smtClean="0"/>
              <a:t> asked about participants favorite part of the game:</a:t>
            </a:r>
            <a:endParaRPr lang="en-US" dirty="0" smtClean="0"/>
          </a:p>
          <a:p>
            <a:r>
              <a:rPr lang="en-US" dirty="0" smtClean="0"/>
              <a:t>“I liked the task where we had to find an image in the basement of INFO-E.  There's something about physically searching for an item that makes the game more exciting.”</a:t>
            </a:r>
          </a:p>
          <a:p>
            <a:r>
              <a:rPr lang="en-US" dirty="0" smtClean="0"/>
              <a:t>“the variety of challenges."</a:t>
            </a:r>
          </a:p>
          <a:p>
            <a:r>
              <a:rPr lang="en-US" dirty="0" smtClean="0"/>
              <a:t>“socialization”</a:t>
            </a:r>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61</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most important pieces of feedback was for the tasks to be automatically validated.</a:t>
            </a:r>
          </a:p>
          <a:p>
            <a:endParaRPr lang="en-US" baseline="0" dirty="0" smtClean="0"/>
          </a:p>
          <a:p>
            <a:r>
              <a:rPr lang="en-US" baseline="0" dirty="0" smtClean="0"/>
              <a:t>Players wanted immediate feedback when </a:t>
            </a:r>
            <a:r>
              <a:rPr lang="en-US" baseline="0" smtClean="0"/>
              <a:t>they submitted a task.</a:t>
            </a:r>
            <a:endParaRPr lang="en-US" baseline="0" dirty="0" smtClean="0"/>
          </a:p>
          <a:p>
            <a:endParaRPr lang="en-US" dirty="0" smtClean="0"/>
          </a:p>
          <a:p>
            <a:r>
              <a:rPr lang="en-US" dirty="0" smtClean="0"/>
              <a:t>Image</a:t>
            </a:r>
            <a:r>
              <a:rPr lang="en-US" baseline="0" dirty="0" smtClean="0"/>
              <a:t>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62</a:t>
            </a:fld>
            <a:endParaRPr lang="en-US"/>
          </a:p>
        </p:txBody>
      </p:sp>
    </p:spTree>
    <p:extLst>
      <p:ext uri="{BB962C8B-B14F-4D97-AF65-F5344CB8AC3E}">
        <p14:creationId xmlns:p14="http://schemas.microsoft.com/office/powerpoint/2010/main" val="41780991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particular response</a:t>
            </a:r>
            <a:r>
              <a:rPr lang="en-US" baseline="0" dirty="0" smtClean="0"/>
              <a:t> was from being asked “what their favorite part of the game was”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63</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use</a:t>
            </a:r>
            <a:r>
              <a:rPr lang="en-US" baseline="0" dirty="0" smtClean="0"/>
              <a:t> of multiple mediums for communication, blogs, texting, etc. This was particular in response to using email because participants already have their email boxes full from other stuff.</a:t>
            </a:r>
          </a:p>
          <a:p>
            <a:endParaRPr lang="en-US" dirty="0" smtClean="0"/>
          </a:p>
          <a:p>
            <a:r>
              <a:rPr lang="en-US" dirty="0" smtClean="0"/>
              <a:t>Image</a:t>
            </a:r>
            <a:r>
              <a:rPr lang="en-US" baseline="0" dirty="0" smtClean="0"/>
              <a:t>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64</a:t>
            </a:fld>
            <a:endParaRPr lang="en-US"/>
          </a:p>
        </p:txBody>
      </p:sp>
    </p:spTree>
    <p:extLst>
      <p:ext uri="{BB962C8B-B14F-4D97-AF65-F5344CB8AC3E}">
        <p14:creationId xmlns:p14="http://schemas.microsoft.com/office/powerpoint/2010/main" val="41780991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particular response</a:t>
            </a:r>
            <a:r>
              <a:rPr lang="en-US" baseline="0" dirty="0" smtClean="0"/>
              <a:t> was from being asked “what their favorite part of the game was”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65</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 also wanted to look at physical </a:t>
            </a:r>
            <a:r>
              <a:rPr lang="en-US" i="0" baseline="0" dirty="0" smtClean="0"/>
              <a:t>and social interaction. I wanted to have a design where people communicated with each other, especially looking at face to face interaction.</a:t>
            </a:r>
            <a:endParaRPr lang="en-US" i="0" dirty="0" smtClean="0"/>
          </a:p>
          <a:p>
            <a:endParaRPr lang="en-US" i="0" dirty="0" smtClean="0"/>
          </a:p>
          <a:p>
            <a:r>
              <a:rPr lang="en-US" i="0" dirty="0" smtClean="0"/>
              <a:t>I wanted to look at physical and social interaction,</a:t>
            </a:r>
            <a:r>
              <a:rPr lang="en-US" i="0" baseline="0" dirty="0" smtClean="0"/>
              <a:t> especially face to face.</a:t>
            </a:r>
          </a:p>
          <a:p>
            <a:endParaRPr lang="en-US" i="0" dirty="0" smtClean="0"/>
          </a:p>
          <a:p>
            <a:r>
              <a:rPr lang="en-US" i="0" dirty="0" smtClean="0"/>
              <a:t>I wanted my</a:t>
            </a:r>
            <a:r>
              <a:rPr lang="en-US" i="0" baseline="0" dirty="0" smtClean="0"/>
              <a:t> capstone to focus on the real world. I didn’t want to just design an interface for something. I wanted to incorporate people doing something together and being able to include the real world.</a:t>
            </a:r>
          </a:p>
          <a:p>
            <a:endParaRPr lang="en-US" i="0" baseline="0" dirty="0" smtClean="0"/>
          </a:p>
          <a:p>
            <a:r>
              <a:rPr lang="en-US" i="0" baseline="0" dirty="0" smtClean="0"/>
              <a:t>Ultimately, I wanted to look at how these research concepts would inform my design.</a:t>
            </a:r>
          </a:p>
          <a:p>
            <a:endParaRPr lang="en-US" i="0" baseline="0" dirty="0" smtClean="0"/>
          </a:p>
        </p:txBody>
      </p:sp>
      <p:sp>
        <p:nvSpPr>
          <p:cNvPr id="4" name="Slide Number Placeholder 3"/>
          <p:cNvSpPr>
            <a:spLocks noGrp="1"/>
          </p:cNvSpPr>
          <p:nvPr>
            <p:ph type="sldNum" sz="quarter" idx="10"/>
          </p:nvPr>
        </p:nvSpPr>
        <p:spPr/>
        <p:txBody>
          <a:bodyPr/>
          <a:lstStyle/>
          <a:p>
            <a:fld id="{8FBAB799-D662-411E-83B5-04E6BBAC71A8}" type="slidenum">
              <a:rPr lang="en-US" smtClean="0"/>
              <a:t>11</a:t>
            </a:fld>
            <a:endParaRPr lang="en-US"/>
          </a:p>
        </p:txBody>
      </p:sp>
    </p:spTree>
    <p:extLst>
      <p:ext uri="{BB962C8B-B14F-4D97-AF65-F5344CB8AC3E}">
        <p14:creationId xmlns:p14="http://schemas.microsoft.com/office/powerpoint/2010/main" val="30585026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able to reply on the message board</a:t>
            </a:r>
            <a:r>
              <a:rPr lang="en-US" baseline="0" dirty="0" smtClean="0"/>
              <a:t> for more direct communication. This redesign came more so of how I observed players using the message board more so than it did from </a:t>
            </a:r>
            <a:r>
              <a:rPr lang="en-US" baseline="0" smtClean="0"/>
              <a:t>direct feedback.</a:t>
            </a:r>
            <a:endParaRPr lang="en-US" baseline="0" dirty="0" smtClean="0"/>
          </a:p>
          <a:p>
            <a:endParaRPr lang="en-US" baseline="0" dirty="0" smtClean="0"/>
          </a:p>
          <a:p>
            <a:endParaRPr lang="en-US" dirty="0" smtClean="0"/>
          </a:p>
          <a:p>
            <a:r>
              <a:rPr lang="en-US" dirty="0" smtClean="0"/>
              <a:t>Image</a:t>
            </a:r>
            <a:r>
              <a:rPr lang="en-US" baseline="0" dirty="0" smtClean="0"/>
              <a:t>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66</a:t>
            </a:fld>
            <a:endParaRPr lang="en-US"/>
          </a:p>
        </p:txBody>
      </p:sp>
    </p:spTree>
    <p:extLst>
      <p:ext uri="{BB962C8B-B14F-4D97-AF65-F5344CB8AC3E}">
        <p14:creationId xmlns:p14="http://schemas.microsoft.com/office/powerpoint/2010/main" val="4178099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After running</a:t>
            </a:r>
            <a:r>
              <a:rPr lang="en-US" i="0" baseline="0" dirty="0" smtClean="0"/>
              <a:t> through this process, I started to reflect on where to go from here, what now? So I started thinking about alternate reality games as a tool to be applied to different situations. </a:t>
            </a:r>
            <a:endParaRPr lang="en-US" i="0" dirty="0"/>
          </a:p>
        </p:txBody>
      </p:sp>
      <p:sp>
        <p:nvSpPr>
          <p:cNvPr id="4" name="Slide Number Placeholder 3"/>
          <p:cNvSpPr>
            <a:spLocks noGrp="1"/>
          </p:cNvSpPr>
          <p:nvPr>
            <p:ph type="sldNum" sz="quarter" idx="10"/>
          </p:nvPr>
        </p:nvSpPr>
        <p:spPr/>
        <p:txBody>
          <a:bodyPr/>
          <a:lstStyle/>
          <a:p>
            <a:fld id="{8FBAB799-D662-411E-83B5-04E6BBAC71A8}" type="slidenum">
              <a:rPr lang="en-US" smtClean="0"/>
              <a:t>67</a:t>
            </a:fld>
            <a:endParaRPr lang="en-US"/>
          </a:p>
        </p:txBody>
      </p:sp>
    </p:spTree>
    <p:extLst>
      <p:ext uri="{BB962C8B-B14F-4D97-AF65-F5344CB8AC3E}">
        <p14:creationId xmlns:p14="http://schemas.microsoft.com/office/powerpoint/2010/main" val="1247951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situation might be learning, so kids and education as well as training employees</a:t>
            </a:r>
            <a:r>
              <a:rPr lang="en-US" baseline="0" dirty="0" smtClean="0"/>
              <a:t> in a business. Doing it through the context of an alternate reality game may provide additional motivation in a learning environment.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a:t>
            </a:r>
            <a:r>
              <a:rPr lang="en-US" baseline="0" dirty="0" smtClean="0"/>
              <a:t> where learning is achieved in the context of an alternate reality game. So kids and education might be an interesting area to look at as well as training employees in a business.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68</a:t>
            </a:fld>
            <a:endParaRPr lang="en-US"/>
          </a:p>
        </p:txBody>
      </p:sp>
    </p:spTree>
    <p:extLst>
      <p:ext uri="{BB962C8B-B14F-4D97-AF65-F5344CB8AC3E}">
        <p14:creationId xmlns:p14="http://schemas.microsoft.com/office/powerpoint/2010/main" val="2790467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area was using alternate reality games to explore a new city you</a:t>
            </a:r>
            <a:r>
              <a:rPr lang="en-US" baseline="0" dirty="0" smtClean="0"/>
              <a:t> might have moved to as well as meeting new people. The ARG provides common ground for people that might make meeting new people an easier task.</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a:t>
            </a:r>
            <a:r>
              <a:rPr lang="en-US" baseline="0" dirty="0" smtClean="0"/>
              <a:t> alternate reality games to explore a new city you might have moved to or to further explore a community you already live in, but also it provides common ground amongst the people playing the game which may make it easier to meet new people because of a shared context.</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69</a:t>
            </a:fld>
            <a:endParaRPr lang="en-US"/>
          </a:p>
        </p:txBody>
      </p:sp>
    </p:spTree>
    <p:extLst>
      <p:ext uri="{BB962C8B-B14F-4D97-AF65-F5344CB8AC3E}">
        <p14:creationId xmlns:p14="http://schemas.microsoft.com/office/powerpoint/2010/main" val="27904676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a:t>
            </a:r>
            <a:r>
              <a:rPr lang="en-US" baseline="0" dirty="0" smtClean="0"/>
              <a:t> alternate reality games could be seen as a platform for distributed work.</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Work Distribution. An ARG could be used as a potential</a:t>
            </a:r>
            <a:r>
              <a:rPr lang="en-US" baseline="0" dirty="0" smtClean="0"/>
              <a:t> tool to spread massive amounts of work to a large user base. Much like distributed computing projects.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70</a:t>
            </a:fld>
            <a:endParaRPr lang="en-US"/>
          </a:p>
        </p:txBody>
      </p:sp>
    </p:spTree>
    <p:extLst>
      <p:ext uri="{BB962C8B-B14F-4D97-AF65-F5344CB8AC3E}">
        <p14:creationId xmlns:p14="http://schemas.microsoft.com/office/powerpoint/2010/main" val="27904676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Reflection.</a:t>
            </a:r>
            <a:endParaRPr lang="en-US" i="0" dirty="0"/>
          </a:p>
        </p:txBody>
      </p:sp>
      <p:sp>
        <p:nvSpPr>
          <p:cNvPr id="4" name="Slide Number Placeholder 3"/>
          <p:cNvSpPr>
            <a:spLocks noGrp="1"/>
          </p:cNvSpPr>
          <p:nvPr>
            <p:ph type="sldNum" sz="quarter" idx="10"/>
          </p:nvPr>
        </p:nvSpPr>
        <p:spPr/>
        <p:txBody>
          <a:bodyPr/>
          <a:lstStyle/>
          <a:p>
            <a:fld id="{8FBAB799-D662-411E-83B5-04E6BBAC71A8}" type="slidenum">
              <a:rPr lang="en-US" smtClean="0"/>
              <a:t>71</a:t>
            </a:fld>
            <a:endParaRPr lang="en-US"/>
          </a:p>
        </p:txBody>
      </p:sp>
    </p:spTree>
    <p:extLst>
      <p:ext uri="{BB962C8B-B14F-4D97-AF65-F5344CB8AC3E}">
        <p14:creationId xmlns:p14="http://schemas.microsoft.com/office/powerpoint/2010/main" val="12479513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Reflecting</a:t>
            </a:r>
            <a:r>
              <a:rPr lang="en-US" baseline="0" dirty="0" smtClean="0"/>
              <a:t> on this project, I learned and realized that although it was an individual project, I was still constantly sharing my work with others. Always looking for new perspectives, critique, and general feedback. Ultimately it is important to be sharing your work with others throughout your design process.</a:t>
            </a:r>
            <a:endParaRPr lang="en-US" dirty="0" smtClean="0"/>
          </a:p>
          <a:p>
            <a:endParaRPr lang="en-US" dirty="0" smtClean="0"/>
          </a:p>
          <a:p>
            <a:r>
              <a:rPr lang="en-US" dirty="0" smtClean="0"/>
              <a:t>Even though the</a:t>
            </a:r>
            <a:r>
              <a:rPr lang="en-US" baseline="0" dirty="0" smtClean="0"/>
              <a:t> capstone project was individual, it is still important to share your work, especially at all stages of design. Continually receive feedback, receive new perspectives, talk about it. Even though it was individual, I still found myself working with others whether through receiving critique, usability testing, brainstorming or some other activity.</a:t>
            </a:r>
          </a:p>
          <a:p>
            <a:endParaRPr lang="en-US" dirty="0" smtClean="0"/>
          </a:p>
          <a:p>
            <a:endParaRPr lang="en-US" dirty="0" smtClean="0"/>
          </a:p>
          <a:p>
            <a:endParaRPr lang="en-US" dirty="0" smtClean="0"/>
          </a:p>
          <a:p>
            <a:r>
              <a:rPr lang="en-US" dirty="0" smtClean="0"/>
              <a:t>What did I learn? About the project itself? Designing something on own? </a:t>
            </a:r>
          </a:p>
          <a:p>
            <a:endParaRPr lang="en-US" dirty="0" smtClean="0"/>
          </a:p>
          <a:p>
            <a:r>
              <a:rPr lang="en-US" dirty="0" smtClean="0"/>
              <a:t>Designing</a:t>
            </a:r>
            <a:r>
              <a:rPr lang="en-US" baseline="0" dirty="0" smtClean="0"/>
              <a:t> by yourself can be really nice. Full control over the design. However, designing in a team you become much more accountable and it can be easier to share and receive instant feedback on any work you have done. </a:t>
            </a:r>
          </a:p>
          <a:p>
            <a:endParaRPr lang="en-US" baseline="0" dirty="0" smtClean="0"/>
          </a:p>
          <a:p>
            <a:r>
              <a:rPr lang="en-US" baseline="0" dirty="0" smtClean="0"/>
              <a:t>Capstone Specific: It can be really difficult to stick to your ‘core’. Although, it is certainly OKAY to change your core, you can easily run through many iterations that may make you lose track of your core. Basically, any project you work on is </a:t>
            </a:r>
            <a:r>
              <a:rPr lang="en-US" baseline="0" dirty="0" err="1" smtClean="0"/>
              <a:t>continously</a:t>
            </a:r>
            <a:r>
              <a:rPr lang="en-US" baseline="0" dirty="0" smtClean="0"/>
              <a:t> changing. </a:t>
            </a:r>
          </a:p>
          <a:p>
            <a:endParaRPr lang="en-US" baseline="0" dirty="0" smtClean="0"/>
          </a:p>
          <a:p>
            <a:r>
              <a:rPr lang="en-US" baseline="0" dirty="0" smtClean="0"/>
              <a:t>Opportunity Space vs. Problem Space: Looking back, I’m very glad that I didn’t focus on a specific problem to solve, but rather took a an already existing area and explored it using the methods, tools, resources I’ve learned about as an HCI designer. This is very different than picking out a problem with an already existing interaction and iterating solutions on it. This is important to note. </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72</a:t>
            </a:fld>
            <a:endParaRPr lang="en-US"/>
          </a:p>
        </p:txBody>
      </p:sp>
    </p:spTree>
    <p:extLst>
      <p:ext uri="{BB962C8B-B14F-4D97-AF65-F5344CB8AC3E}">
        <p14:creationId xmlns:p14="http://schemas.microsoft.com/office/powerpoint/2010/main" val="3471107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Reflecting on this project and as a thought contribution to the field of HCI, I think that it is important to look at the way we label our approach to design problems. I believe that the terms Problem Space and Opportunity Space are very different. In one you are identifying a flaw or issue in a design space, iterating over it to find solutions, and in the other you are looking to explore a space to think about what else can we do in this space using resources, tools, and methods from HCI. </a:t>
            </a:r>
          </a:p>
          <a:p>
            <a:endParaRPr lang="en-US" baseline="0" dirty="0" smtClean="0"/>
          </a:p>
          <a:p>
            <a:r>
              <a:rPr lang="en-US" baseline="0" dirty="0" smtClean="0"/>
              <a:t>Reflecting on this project, and as a contribution to the field of HCI, I think the way we label our design work is important and gives different meaning. I think that problem space and </a:t>
            </a:r>
            <a:r>
              <a:rPr lang="en-US" baseline="0" dirty="0" err="1" smtClean="0"/>
              <a:t>opporutnity</a:t>
            </a:r>
            <a:r>
              <a:rPr lang="en-US" baseline="0" dirty="0" smtClean="0"/>
              <a:t> space really mean different things, where in one you are identifying a flaw or issue in a design and iterating over it to find solutions and in the other you are looking to explore a field or space using resources, tools, and methods from HCI where a problem may not necessarily exist.</a:t>
            </a:r>
          </a:p>
          <a:p>
            <a:endParaRPr lang="en-US" baseline="0" dirty="0" smtClean="0"/>
          </a:p>
          <a:p>
            <a:r>
              <a:rPr lang="en-US" baseline="0" dirty="0" smtClean="0"/>
              <a:t>The idea behind an “Opportunity Space” and a “Problem Space”. Some think they mean the same thing, I don’t. I think, as a contribution to HCI as a whole, that by labeling something an opportunity space or a problem space that they force two different views. In one you are looking for a problem to iterate over to find solutions. In the other, you are looking to explore a space using methods, tools, and resources from an HCI perspective. FIX THIS.</a:t>
            </a:r>
          </a:p>
          <a:p>
            <a:endParaRPr lang="en-US" baseline="0" dirty="0" smtClean="0"/>
          </a:p>
          <a:p>
            <a:endParaRPr lang="en-US" baseline="0" dirty="0" smtClean="0"/>
          </a:p>
          <a:p>
            <a:r>
              <a:rPr lang="en-US" baseline="0" dirty="0" smtClean="0"/>
              <a:t>Some people see these terms as similar. That is you can phrase a problem space as an opportunity space. However, I think they are fundamentally different. I think given the term of ‘problem space’ we naturally will want to find problems given the context of the ‘space’. Where as an ‘opportunity space’ we take a field and explore it. Not necessarily trying to find a problem to fix, but rather to take an already existing area and explore it using methods, tools, and resources coming from an HCI perspective.</a:t>
            </a:r>
          </a:p>
          <a:p>
            <a:endParaRPr lang="en-US" baseline="0" dirty="0" smtClean="0"/>
          </a:p>
          <a:p>
            <a:r>
              <a:rPr lang="en-US" baseline="0" dirty="0" smtClean="0"/>
              <a:t>I also see this as a thought contribution to HCI as a whole. It isn’t always necessary to start with a specific problem to solve. It is okay to step back, explore a field through research and see what you can do differently. The approach can be different than picking out an already existing interaction and iterating solutions on it.</a:t>
            </a:r>
          </a:p>
        </p:txBody>
      </p:sp>
      <p:sp>
        <p:nvSpPr>
          <p:cNvPr id="4" name="Slide Number Placeholder 3"/>
          <p:cNvSpPr>
            <a:spLocks noGrp="1"/>
          </p:cNvSpPr>
          <p:nvPr>
            <p:ph type="sldNum" sz="quarter" idx="10"/>
          </p:nvPr>
        </p:nvSpPr>
        <p:spPr/>
        <p:txBody>
          <a:bodyPr/>
          <a:lstStyle/>
          <a:p>
            <a:fld id="{8FBAB799-D662-411E-83B5-04E6BBAC71A8}" type="slidenum">
              <a:rPr lang="en-US" smtClean="0"/>
              <a:t>73</a:t>
            </a:fld>
            <a:endParaRPr lang="en-US"/>
          </a:p>
        </p:txBody>
      </p:sp>
    </p:spTree>
    <p:extLst>
      <p:ext uri="{BB962C8B-B14F-4D97-AF65-F5344CB8AC3E}">
        <p14:creationId xmlns:p14="http://schemas.microsoft.com/office/powerpoint/2010/main" val="3471107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final</a:t>
            </a:r>
            <a:r>
              <a:rPr lang="en-US" baseline="0" dirty="0" smtClean="0"/>
              <a:t> piece of reflection as well as a thought contribution to </a:t>
            </a:r>
            <a:r>
              <a:rPr lang="en-US" baseline="0" dirty="0" err="1" smtClean="0"/>
              <a:t>Hci</a:t>
            </a:r>
            <a:r>
              <a:rPr lang="en-US" baseline="0" dirty="0" smtClean="0"/>
              <a:t>, </a:t>
            </a:r>
            <a:r>
              <a:rPr lang="en-US" dirty="0" smtClean="0"/>
              <a:t>I think we as designers need to keep in mind that analog</a:t>
            </a:r>
            <a:r>
              <a:rPr lang="en-US" baseline="0" dirty="0" smtClean="0"/>
              <a:t> artifacts provide a different and </a:t>
            </a:r>
            <a:r>
              <a:rPr lang="en-US" baseline="0" smtClean="0"/>
              <a:t>unique experience than </a:t>
            </a:r>
            <a:r>
              <a:rPr lang="en-US" baseline="0" dirty="0" smtClean="0"/>
              <a:t>digital artifacts and even combining both can provide an enjoyable and useful experience.</a:t>
            </a:r>
          </a:p>
          <a:p>
            <a:endParaRPr lang="en-US" dirty="0" smtClean="0"/>
          </a:p>
          <a:p>
            <a:r>
              <a:rPr lang="en-US" dirty="0" smtClean="0"/>
              <a:t>One final reflection, Another contribution</a:t>
            </a:r>
            <a:r>
              <a:rPr lang="en-US" baseline="0" dirty="0" smtClean="0"/>
              <a:t> for the field of HCI: </a:t>
            </a:r>
            <a:r>
              <a:rPr lang="en-US" dirty="0" smtClean="0"/>
              <a:t>IXD</a:t>
            </a:r>
            <a:r>
              <a:rPr lang="en-US" baseline="0" dirty="0" smtClean="0"/>
              <a:t> and UX does not need to be solely on a screen AND it certainly doesn’t need to be digital. Analog and digital artifacts can be used in combination with one another in order to create something that people find enjoyable and useful. I think that HCI as a whole should draw from this mixed medium approach, gaming as an innovative and unique way to think outside the box, and adapt strategies for problem solving. </a:t>
            </a:r>
            <a:endParaRPr lang="en-US" dirty="0" smtClean="0"/>
          </a:p>
        </p:txBody>
      </p:sp>
      <p:sp>
        <p:nvSpPr>
          <p:cNvPr id="4" name="Slide Number Placeholder 3"/>
          <p:cNvSpPr>
            <a:spLocks noGrp="1"/>
          </p:cNvSpPr>
          <p:nvPr>
            <p:ph type="sldNum" sz="quarter" idx="10"/>
          </p:nvPr>
        </p:nvSpPr>
        <p:spPr/>
        <p:txBody>
          <a:bodyPr/>
          <a:lstStyle/>
          <a:p>
            <a:fld id="{8FBAB799-D662-411E-83B5-04E6BBAC71A8}" type="slidenum">
              <a:rPr lang="en-US" smtClean="0"/>
              <a:t>74</a:t>
            </a:fld>
            <a:endParaRPr lang="en-US"/>
          </a:p>
        </p:txBody>
      </p:sp>
    </p:spTree>
    <p:extLst>
      <p:ext uri="{BB962C8B-B14F-4D97-AF65-F5344CB8AC3E}">
        <p14:creationId xmlns:p14="http://schemas.microsoft.com/office/powerpoint/2010/main" val="3471107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to the participants who played the game, ran</a:t>
            </a:r>
            <a:r>
              <a:rPr lang="en-US" baseline="0" dirty="0" smtClean="0"/>
              <a:t> through the other evaluations, the participants that let me interview them, and everyone who supported and helped me throughout this project. Thank you.</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75</a:t>
            </a:fld>
            <a:endParaRPr lang="en-US"/>
          </a:p>
        </p:txBody>
      </p:sp>
    </p:spTree>
    <p:extLst>
      <p:ext uri="{BB962C8B-B14F-4D97-AF65-F5344CB8AC3E}">
        <p14:creationId xmlns:p14="http://schemas.microsoft.com/office/powerpoint/2010/main" val="152403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 my core became to READ SLIDE</a:t>
            </a:r>
            <a:endParaRPr lang="en-US" baseline="0" dirty="0" smtClean="0"/>
          </a:p>
          <a:p>
            <a:endParaRPr lang="en-US" baseline="0" dirty="0" smtClean="0"/>
          </a:p>
          <a:p>
            <a:r>
              <a:rPr lang="en-US" baseline="0" dirty="0" smtClean="0"/>
              <a:t> I was looking at college aged students. In their 20’s. My goal was to create an experience playing a differently styled game for people who already play video games. Basically, this was going to be an experiment!</a:t>
            </a:r>
            <a:endParaRPr lang="en-US" dirty="0" smtClean="0"/>
          </a:p>
          <a:p>
            <a:endParaRPr lang="en-US" dirty="0" smtClean="0"/>
          </a:p>
          <a:p>
            <a:r>
              <a:rPr lang="en-US" dirty="0" smtClean="0"/>
              <a:t>I</a:t>
            </a:r>
            <a:r>
              <a:rPr lang="en-US" baseline="0" dirty="0" smtClean="0"/>
              <a:t> initially interviewed and wanted to look at college or graduate student aged students who were already familiar with playing games. My initial goal was to see how this user group would experience playing a different style of game as opposed to traditional console/pc gaming where you are in front of a screen and controlling an avatar in 2D or 3D space.</a:t>
            </a:r>
          </a:p>
          <a:p>
            <a:endParaRPr lang="en-US" baseline="0" dirty="0" smtClean="0"/>
          </a:p>
          <a:p>
            <a:r>
              <a:rPr lang="en-US" baseline="0" dirty="0" smtClean="0"/>
              <a:t>However, as I went through the process of designing this system, it occurred to me that, ideally, the target user group is going to depend on the context and use of the game that is created. So if it’s a game that is being used to help educate kids, then the target user is going to be kids.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12</a:t>
            </a:fld>
            <a:endParaRPr lang="en-US"/>
          </a:p>
        </p:txBody>
      </p:sp>
    </p:spTree>
    <p:extLst>
      <p:ext uri="{BB962C8B-B14F-4D97-AF65-F5344CB8AC3E}">
        <p14:creationId xmlns:p14="http://schemas.microsoft.com/office/powerpoint/2010/main" val="31715062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76</a:t>
            </a:fld>
            <a:endParaRPr lang="en-US"/>
          </a:p>
        </p:txBody>
      </p:sp>
    </p:spTree>
    <p:extLst>
      <p:ext uri="{BB962C8B-B14F-4D97-AF65-F5344CB8AC3E}">
        <p14:creationId xmlns:p14="http://schemas.microsoft.com/office/powerpoint/2010/main" val="624282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explored trust because of the relevance it was going to have in the</a:t>
            </a:r>
            <a:r>
              <a:rPr lang="en-US" baseline="0" dirty="0" smtClean="0"/>
              <a:t> game. Players may or may not be competing with each other and possibly having to work together to accomplish a common goal, but in the end their might only be one winner. </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77</a:t>
            </a:fld>
            <a:endParaRPr lang="en-US"/>
          </a:p>
        </p:txBody>
      </p:sp>
    </p:spTree>
    <p:extLst>
      <p:ext uri="{BB962C8B-B14F-4D97-AF65-F5344CB8AC3E}">
        <p14:creationId xmlns:p14="http://schemas.microsoft.com/office/powerpoint/2010/main" val="25644831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game</a:t>
            </a:r>
            <a:r>
              <a:rPr lang="en-US" baseline="0" dirty="0" smtClean="0"/>
              <a:t> ended, I asked the participants to complete a survey and also interviewed a couple of them. These are some of their responses.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85</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Dewey</a:t>
            </a:r>
            <a:r>
              <a:rPr lang="en-US" baseline="0" dirty="0" smtClean="0"/>
              <a:t> experience as </a:t>
            </a:r>
            <a:r>
              <a:rPr lang="en-US" baseline="0" dirty="0" err="1" smtClean="0"/>
              <a:t>fullfillment</a:t>
            </a:r>
            <a:r>
              <a:rPr lang="en-US" baseline="0" dirty="0" smtClean="0"/>
              <a:t>, something seen all the way through. </a:t>
            </a:r>
          </a:p>
          <a:p>
            <a:endParaRPr lang="en-US" baseline="0" dirty="0" smtClean="0"/>
          </a:p>
          <a:p>
            <a:r>
              <a:rPr lang="en-US" baseline="0" dirty="0" smtClean="0"/>
              <a:t>“We have </a:t>
            </a:r>
            <a:r>
              <a:rPr lang="en-US" i="1" baseline="0" dirty="0" smtClean="0"/>
              <a:t>an </a:t>
            </a:r>
            <a:r>
              <a:rPr lang="en-US" i="0" baseline="0" dirty="0" smtClean="0"/>
              <a:t>experience when the material experienced runs its course to fulfillment.”</a:t>
            </a:r>
            <a:endParaRPr lang="en-US" baseline="0" dirty="0" smtClean="0"/>
          </a:p>
          <a:p>
            <a:endParaRPr lang="en-US" baseline="0" dirty="0" smtClean="0"/>
          </a:p>
          <a:p>
            <a:r>
              <a:rPr lang="en-US" baseline="0" dirty="0" smtClean="0"/>
              <a:t>McCarthy &amp; Wright. “Technology as Experience”. 2004. MIT Press. Page 102.</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86</a:t>
            </a:fld>
            <a:endParaRPr lang="en-US"/>
          </a:p>
        </p:txBody>
      </p:sp>
    </p:spTree>
    <p:extLst>
      <p:ext uri="{BB962C8B-B14F-4D97-AF65-F5344CB8AC3E}">
        <p14:creationId xmlns:p14="http://schemas.microsoft.com/office/powerpoint/2010/main" val="30585026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exemplar is where Bardzell et al</a:t>
            </a:r>
            <a:r>
              <a:rPr lang="en-US" baseline="0" dirty="0" smtClean="0"/>
              <a:t> created a mixed reality game combining a virtual world and streaming </a:t>
            </a:r>
            <a:r>
              <a:rPr lang="en-US" baseline="0" dirty="0" err="1" smtClean="0"/>
              <a:t>audiocast</a:t>
            </a:r>
            <a:r>
              <a:rPr lang="en-US" baseline="0" dirty="0" smtClean="0"/>
              <a:t> of a sports game. NEXT SLIDE.</a:t>
            </a:r>
            <a:endParaRPr lang="en-US" dirty="0" smtClean="0"/>
          </a:p>
          <a:p>
            <a:endParaRPr lang="en-US" dirty="0" smtClean="0"/>
          </a:p>
          <a:p>
            <a:r>
              <a:rPr lang="en-US" dirty="0" smtClean="0"/>
              <a:t>I also looked at research</a:t>
            </a:r>
            <a:r>
              <a:rPr lang="en-US" baseline="0" dirty="0" smtClean="0"/>
              <a:t> focusing on mixed reality, because of how similarly related it is to what Alternate reality games are. </a:t>
            </a:r>
          </a:p>
          <a:p>
            <a:endParaRPr lang="en-US" baseline="0" dirty="0" smtClean="0"/>
          </a:p>
          <a:p>
            <a:r>
              <a:rPr lang="en-US" baseline="0" dirty="0" smtClean="0"/>
              <a:t>One example of this is a design called Double Dribble, where the researchers &lt;Read quote&gt;</a:t>
            </a:r>
          </a:p>
          <a:p>
            <a:endParaRPr lang="en-US" baseline="0" dirty="0" smtClean="0"/>
          </a:p>
          <a:p>
            <a:r>
              <a:rPr lang="en-US" baseline="0" dirty="0" smtClean="0"/>
              <a:t>So I looked at mixed reality research as a way to help inform my own design.</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87</a:t>
            </a:fld>
            <a:endParaRPr lang="en-US"/>
          </a:p>
        </p:txBody>
      </p:sp>
    </p:spTree>
    <p:extLst>
      <p:ext uri="{BB962C8B-B14F-4D97-AF65-F5344CB8AC3E}">
        <p14:creationId xmlns:p14="http://schemas.microsoft.com/office/powerpoint/2010/main" val="25644831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One of the questions I asked participants was “What would entice you to play this type of game”?</a:t>
            </a:r>
            <a:r>
              <a:rPr lang="en-US" baseline="0" dirty="0" smtClean="0"/>
              <a:t> Responses varied, but participants would want to see progress, so much like how you can see progress in games like world of </a:t>
            </a:r>
            <a:r>
              <a:rPr lang="en-US" baseline="0" dirty="0" err="1" smtClean="0"/>
              <a:t>warcraft</a:t>
            </a:r>
            <a:r>
              <a:rPr lang="en-US" baseline="0" dirty="0" smtClean="0"/>
              <a:t> where its dependent on your character level and your gear. Participants also would want to get out in the real world, this was something that was attractive to them because it offers something that is different and unique.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88</a:t>
            </a:fld>
            <a:endParaRPr lang="en-US"/>
          </a:p>
        </p:txBody>
      </p:sp>
    </p:spTree>
    <p:extLst>
      <p:ext uri="{BB962C8B-B14F-4D97-AF65-F5344CB8AC3E}">
        <p14:creationId xmlns:p14="http://schemas.microsoft.com/office/powerpoint/2010/main" val="20301104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what</a:t>
            </a:r>
            <a:r>
              <a:rPr lang="en-US" baseline="0" dirty="0" smtClean="0"/>
              <a:t> he was looking for. The participant did not find it right away, in fact in one of the specified locations were posters containing QR codes unrelated to the evaluation, however, the participant went on to scan those QR codes just in case it was part of the evaluation. They eventually decided that was not the correct code they were looking for and eventually found the correct one. NEXT SLIDE.</a:t>
            </a:r>
            <a:endParaRPr lang="en-US" dirty="0" smtClean="0"/>
          </a:p>
          <a:p>
            <a:endParaRPr lang="en-US" dirty="0" smtClean="0"/>
          </a:p>
          <a:p>
            <a:r>
              <a:rPr lang="en-US" dirty="0" smtClean="0"/>
              <a:t>Image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89</a:t>
            </a:fld>
            <a:endParaRPr lang="en-US"/>
          </a:p>
        </p:txBody>
      </p:sp>
    </p:spTree>
    <p:extLst>
      <p:ext uri="{BB962C8B-B14F-4D97-AF65-F5344CB8AC3E}">
        <p14:creationId xmlns:p14="http://schemas.microsoft.com/office/powerpoint/2010/main" val="3698955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submitting</a:t>
            </a:r>
            <a:r>
              <a:rPr lang="en-US" baseline="0" dirty="0" smtClean="0"/>
              <a:t> the information via the website. NEXT SLIDE.</a:t>
            </a:r>
            <a:endParaRPr lang="en-US" dirty="0" smtClean="0"/>
          </a:p>
          <a:p>
            <a:endParaRPr lang="en-US" dirty="0" smtClean="0"/>
          </a:p>
          <a:p>
            <a:r>
              <a:rPr lang="en-US" dirty="0" smtClean="0"/>
              <a:t>Image</a:t>
            </a:r>
            <a:r>
              <a:rPr lang="en-US" baseline="0" dirty="0" smtClean="0"/>
              <a:t> Source: Robert Begley</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90</a:t>
            </a:fld>
            <a:endParaRPr lang="en-US"/>
          </a:p>
        </p:txBody>
      </p:sp>
    </p:spTree>
    <p:extLst>
      <p:ext uri="{BB962C8B-B14F-4D97-AF65-F5344CB8AC3E}">
        <p14:creationId xmlns:p14="http://schemas.microsoft.com/office/powerpoint/2010/main" val="586182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major insights for this test was to make sure terms were defined when issuing tasks. So the participant, although knew what a QR code was, raised the question of what if someone doesn’t know what a QR code is. I would need to make players in the game understood what they needed to do in tasks.</a:t>
            </a:r>
            <a:endParaRPr lang="en-US" dirty="0" smtClean="0"/>
          </a:p>
          <a:p>
            <a:endParaRPr lang="en-US" dirty="0" smtClean="0"/>
          </a:p>
          <a:p>
            <a:r>
              <a:rPr lang="en-US" dirty="0" smtClean="0"/>
              <a:t>Although the participant knew</a:t>
            </a:r>
            <a:r>
              <a:rPr lang="en-US" baseline="0" dirty="0" smtClean="0"/>
              <a:t> what a QR code was, they raised the question of, what if a player does not know what a QR code is? So, this applies to the game globally, where I would need to be able to provide definitions or additional information, possibly in the form of links to informational websites clarifying any terms that might be foreign to a player.</a:t>
            </a:r>
            <a:endParaRPr lang="en-US" dirty="0" smtClean="0"/>
          </a:p>
          <a:p>
            <a:endParaRPr lang="en-US" dirty="0" smtClean="0"/>
          </a:p>
          <a:p>
            <a:r>
              <a:rPr lang="en-US" dirty="0" smtClean="0"/>
              <a:t>What is a QR Code? – link to its definition, what it is, etc. (Made</a:t>
            </a:r>
            <a:r>
              <a:rPr lang="en-US" baseline="0" dirty="0" smtClean="0"/>
              <a:t> me think about its use in the context of training participants)</a:t>
            </a:r>
          </a:p>
          <a:p>
            <a:r>
              <a:rPr lang="en-US" baseline="0" dirty="0" smtClean="0"/>
              <a:t>Which room? (i101 – no such place!) – Participant thought a room titled I101, I meant the I101 office hours room. MUST be careful with communication!</a:t>
            </a:r>
          </a:p>
          <a:p>
            <a:r>
              <a:rPr lang="en-US" baseline="0" dirty="0" smtClean="0"/>
              <a:t>Wanted to go from QR code to submission page on smartphone browser.</a:t>
            </a:r>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91</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insight was, the participant</a:t>
            </a:r>
            <a:r>
              <a:rPr lang="en-US" baseline="0" dirty="0" smtClean="0"/>
              <a:t> becoming confused about one of the locations. In the email sent with the instructions the room was designated as the “i101 office hours” room, however, the participant interpreted this as room I101. The participant, did see a sign stating “i101 office hours”, but this was important and made me realize that I need to really clarify information and tasks that are sent out to players. So communicate clearly!</a:t>
            </a:r>
            <a:endParaRPr lang="en-US" dirty="0" smtClean="0"/>
          </a:p>
          <a:p>
            <a:endParaRPr lang="en-US" dirty="0" smtClean="0"/>
          </a:p>
          <a:p>
            <a:r>
              <a:rPr lang="en-US" dirty="0" smtClean="0"/>
              <a:t>What is a QR Code? – link to its definition, what it is, etc. (Made</a:t>
            </a:r>
            <a:r>
              <a:rPr lang="en-US" baseline="0" dirty="0" smtClean="0"/>
              <a:t> me think about its use in the context of training participants)</a:t>
            </a:r>
          </a:p>
          <a:p>
            <a:r>
              <a:rPr lang="en-US" baseline="0" dirty="0" smtClean="0"/>
              <a:t>Which room? (i101 – no such place!) – Participant thought a room titled I101, I meant the I101 office hours room. MUST be careful with communication!</a:t>
            </a:r>
          </a:p>
          <a:p>
            <a:r>
              <a:rPr lang="en-US" baseline="0" dirty="0" smtClean="0"/>
              <a:t>Wanted to go from QR code to submission page on smartphone browser.</a:t>
            </a:r>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92</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Why is gaming important? A game</a:t>
            </a:r>
            <a:r>
              <a:rPr lang="en-US" baseline="0" dirty="0" smtClean="0"/>
              <a:t> researcher, Jane McGonigal has concluded that, globally, people spend 3 billion hours a week playing video games. That is a huge number, which means that gaming is important to people.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fact, from Jane </a:t>
            </a:r>
            <a:r>
              <a:rPr lang="en-US" dirty="0" err="1" smtClean="0"/>
              <a:t>McGonigal’s</a:t>
            </a:r>
            <a:r>
              <a:rPr lang="en-US" baseline="0" dirty="0" smtClean="0"/>
              <a:t> research, people spend 3 billion hours per week playing games. That’s a lot of time. Jane McGonigal is a researcher specializing in alternate reality games and believes that gaming is a valuable medium for improving the world.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Well,</a:t>
            </a:r>
            <a:r>
              <a:rPr lang="en-US" baseline="0" dirty="0" smtClean="0"/>
              <a:t> it’s important because, as Jane </a:t>
            </a:r>
            <a:r>
              <a:rPr lang="en-US" baseline="0" dirty="0" err="1" smtClean="0"/>
              <a:t>Mcgonigal</a:t>
            </a:r>
            <a:r>
              <a:rPr lang="en-US" baseline="0" dirty="0" smtClean="0"/>
              <a:t> points out from her research, people spend 3 billion hours per week playing games. This is a lot of time spent during the week. So why not use the medium of gaming to facilitate accomplishing real life goals?</a:t>
            </a:r>
            <a:endParaRPr lang="en-US" dirty="0" smtClean="0"/>
          </a:p>
          <a:p>
            <a:endParaRPr lang="en-US" dirty="0" smtClean="0"/>
          </a:p>
          <a:p>
            <a:r>
              <a:rPr lang="en-US" dirty="0" smtClean="0"/>
              <a:t>Be very clear as to why this is interesting, why it’s important, and what it is! (JM VIDEO CITE NUMBERS). Why games? </a:t>
            </a:r>
          </a:p>
          <a:p>
            <a:r>
              <a:rPr lang="en-US" dirty="0" smtClean="0"/>
              <a:t>Wants to make saving the world in real life as easy as it is in video games.</a:t>
            </a:r>
          </a:p>
          <a:p>
            <a:r>
              <a:rPr lang="en-US" dirty="0" smtClean="0"/>
              <a:t>Spend 3 billion hours a week playing games.</a:t>
            </a:r>
          </a:p>
          <a:p>
            <a:pPr lvl="1"/>
            <a:r>
              <a:rPr lang="en-US" dirty="0" smtClean="0"/>
              <a:t>Need to spend 21 billion hours a week playing games.</a:t>
            </a:r>
          </a:p>
          <a:p>
            <a:pPr lvl="2"/>
            <a:r>
              <a:rPr lang="en-US" dirty="0" smtClean="0"/>
              <a:t>To solve hunger, poverty, climate change, </a:t>
            </a:r>
            <a:r>
              <a:rPr lang="en-US" dirty="0" err="1" smtClean="0"/>
              <a:t>etc</a:t>
            </a:r>
            <a:endParaRPr lang="en-US" dirty="0" smtClean="0"/>
          </a:p>
          <a:p>
            <a:r>
              <a:rPr lang="en-US" dirty="0" smtClean="0">
                <a:hlinkClick r:id="rId3"/>
              </a:rPr>
              <a:t>http://www.ted.com/talks/jane_mcgonigal_gaming_can_make_a_better_world.html</a:t>
            </a:r>
            <a:endParaRPr lang="en-US" dirty="0" smtClean="0"/>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14</a:t>
            </a:fld>
            <a:endParaRPr lang="en-US"/>
          </a:p>
        </p:txBody>
      </p:sp>
    </p:spTree>
    <p:extLst>
      <p:ext uri="{BB962C8B-B14F-4D97-AF65-F5344CB8AC3E}">
        <p14:creationId xmlns:p14="http://schemas.microsoft.com/office/powerpoint/2010/main" val="35349956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I like the idea of the game.  Good job!”</a:t>
            </a:r>
          </a:p>
          <a:p>
            <a:r>
              <a:rPr lang="en-US" dirty="0" smtClean="0"/>
              <a:t>“Thanks for the game, it was fun!”</a:t>
            </a:r>
          </a:p>
          <a:p>
            <a:endParaRPr lang="en-US" dirty="0" smtClean="0"/>
          </a:p>
          <a:p>
            <a:r>
              <a:rPr lang="en-US" dirty="0" smtClean="0"/>
              <a:t>When asked about the participants least favorite</a:t>
            </a:r>
            <a:r>
              <a:rPr lang="en-US" baseline="0" dirty="0" smtClean="0"/>
              <a:t> part of the game:</a:t>
            </a:r>
            <a:endParaRPr lang="en-US" dirty="0" smtClean="0"/>
          </a:p>
          <a:p>
            <a:r>
              <a:rPr lang="en-US" dirty="0" smtClean="0"/>
              <a:t>“It seemed too complicated and would take up too much time.”</a:t>
            </a:r>
          </a:p>
          <a:p>
            <a:r>
              <a:rPr lang="en-US" dirty="0" smtClean="0"/>
              <a:t>“Slow response time to validate codes.  I would have wanted an automated code validator after submission, so I could know if something counted right away.”</a:t>
            </a:r>
          </a:p>
          <a:p>
            <a:r>
              <a:rPr lang="en-US" dirty="0" smtClean="0"/>
              <a:t>“Figuring minor things out was a bit of a hassle because i have my own to do list - </a:t>
            </a:r>
            <a:r>
              <a:rPr lang="en-US" dirty="0" err="1" smtClean="0"/>
              <a:t>didnt</a:t>
            </a:r>
            <a:r>
              <a:rPr lang="en-US" dirty="0" smtClean="0"/>
              <a:t> really want to sit and try to find things on the site”</a:t>
            </a:r>
          </a:p>
          <a:p>
            <a:endParaRPr lang="en-US" dirty="0" smtClean="0"/>
          </a:p>
          <a:p>
            <a:r>
              <a:rPr lang="en-US" dirty="0" smtClean="0"/>
              <a:t>When</a:t>
            </a:r>
            <a:r>
              <a:rPr lang="en-US" baseline="0" dirty="0" smtClean="0"/>
              <a:t> asked about participants favorite part of the game:</a:t>
            </a:r>
            <a:endParaRPr lang="en-US" dirty="0" smtClean="0"/>
          </a:p>
          <a:p>
            <a:r>
              <a:rPr lang="en-US" dirty="0" smtClean="0"/>
              <a:t>“I liked the task where we had to find an image in the basement of INFO-E.  There's something about physically searching for an item that makes the game more exciting.”</a:t>
            </a:r>
          </a:p>
          <a:p>
            <a:r>
              <a:rPr lang="en-US" dirty="0" smtClean="0"/>
              <a:t>“the variety of challenges."</a:t>
            </a:r>
          </a:p>
          <a:p>
            <a:r>
              <a:rPr lang="en-US" dirty="0" smtClean="0"/>
              <a:t>“socialization”</a:t>
            </a:r>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93</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fourth page is the Task List page. This page allowed players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94</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created to allow players to see all</a:t>
            </a:r>
            <a:r>
              <a:rPr lang="en-US" baseline="0" dirty="0" smtClean="0"/>
              <a:t> tasks that have been completed by the player or may still </a:t>
            </a:r>
            <a:r>
              <a:rPr lang="en-US" baseline="0" smtClean="0"/>
              <a:t>be incomplete.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95</a:t>
            </a:fld>
            <a:endParaRPr lang="en-US"/>
          </a:p>
        </p:txBody>
      </p:sp>
    </p:spTree>
    <p:extLst>
      <p:ext uri="{BB962C8B-B14F-4D97-AF65-F5344CB8AC3E}">
        <p14:creationId xmlns:p14="http://schemas.microsoft.com/office/powerpoint/2010/main" val="5073257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version</a:t>
            </a:r>
            <a:r>
              <a:rPr lang="en-US" baseline="0" dirty="0" smtClean="0"/>
              <a:t> of the Task List page.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96</a:t>
            </a:fld>
            <a:endParaRPr lang="en-US"/>
          </a:p>
        </p:txBody>
      </p:sp>
    </p:spTree>
    <p:extLst>
      <p:ext uri="{BB962C8B-B14F-4D97-AF65-F5344CB8AC3E}">
        <p14:creationId xmlns:p14="http://schemas.microsoft.com/office/powerpoint/2010/main" val="3236923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I like the idea of the game.  Good job!”</a:t>
            </a:r>
          </a:p>
          <a:p>
            <a:r>
              <a:rPr lang="en-US" dirty="0" smtClean="0"/>
              <a:t>“Thanks for the game, it was fun!”</a:t>
            </a:r>
          </a:p>
          <a:p>
            <a:endParaRPr lang="en-US" dirty="0" smtClean="0"/>
          </a:p>
          <a:p>
            <a:r>
              <a:rPr lang="en-US" dirty="0" smtClean="0"/>
              <a:t>When asked about the participants least favorite</a:t>
            </a:r>
            <a:r>
              <a:rPr lang="en-US" baseline="0" dirty="0" smtClean="0"/>
              <a:t> part of the game:</a:t>
            </a:r>
            <a:endParaRPr lang="en-US" dirty="0" smtClean="0"/>
          </a:p>
          <a:p>
            <a:r>
              <a:rPr lang="en-US" dirty="0" smtClean="0"/>
              <a:t>“It seemed too complicated and would take up too much time.”</a:t>
            </a:r>
          </a:p>
          <a:p>
            <a:r>
              <a:rPr lang="en-US" dirty="0" smtClean="0"/>
              <a:t>“Slow response time to validate codes.  I would have wanted an automated code validator after submission, so I could know if something counted right away.”</a:t>
            </a:r>
          </a:p>
          <a:p>
            <a:r>
              <a:rPr lang="en-US" dirty="0" smtClean="0"/>
              <a:t>“Figuring minor things out was a bit of a hassle because i have my own to do list - </a:t>
            </a:r>
            <a:r>
              <a:rPr lang="en-US" dirty="0" err="1" smtClean="0"/>
              <a:t>didnt</a:t>
            </a:r>
            <a:r>
              <a:rPr lang="en-US" dirty="0" smtClean="0"/>
              <a:t> really want to sit and try to find things on the site”</a:t>
            </a:r>
          </a:p>
          <a:p>
            <a:endParaRPr lang="en-US" dirty="0" smtClean="0"/>
          </a:p>
          <a:p>
            <a:r>
              <a:rPr lang="en-US" dirty="0" smtClean="0"/>
              <a:t>When</a:t>
            </a:r>
            <a:r>
              <a:rPr lang="en-US" baseline="0" dirty="0" smtClean="0"/>
              <a:t> asked about participants favorite part of the game:</a:t>
            </a:r>
            <a:endParaRPr lang="en-US" dirty="0" smtClean="0"/>
          </a:p>
          <a:p>
            <a:r>
              <a:rPr lang="en-US" dirty="0" smtClean="0"/>
              <a:t>“I liked the task where we had to find an image in the basement of INFO-E.  There's something about physically searching for an item that makes the game more exciting.”</a:t>
            </a:r>
          </a:p>
          <a:p>
            <a:r>
              <a:rPr lang="en-US" dirty="0" smtClean="0"/>
              <a:t>“the variety of challenges."</a:t>
            </a:r>
          </a:p>
          <a:p>
            <a:r>
              <a:rPr lang="en-US" dirty="0" smtClean="0"/>
              <a:t>“socialization”</a:t>
            </a:r>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97</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particular response</a:t>
            </a:r>
            <a:r>
              <a:rPr lang="en-US" baseline="0" dirty="0" smtClean="0"/>
              <a:t> was from being asked “what their favorite part of the game was”</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98</a:t>
            </a:fld>
            <a:endParaRPr lang="en-US"/>
          </a:p>
        </p:txBody>
      </p:sp>
    </p:spTree>
    <p:extLst>
      <p:ext uri="{BB962C8B-B14F-4D97-AF65-F5344CB8AC3E}">
        <p14:creationId xmlns:p14="http://schemas.microsoft.com/office/powerpoint/2010/main" val="10157730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Alternate</a:t>
            </a:r>
            <a:r>
              <a:rPr lang="en-US" baseline="0" dirty="0" smtClean="0"/>
              <a:t> reality games might be able to provide additional motivation in other tasks by turning those tasks into the context of a game.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Motivation.</a:t>
            </a:r>
            <a:r>
              <a:rPr lang="en-US" baseline="0" dirty="0" smtClean="0"/>
              <a:t> ARGs could pose as a motivational tool for volunteering or community service.</a:t>
            </a:r>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99</a:t>
            </a:fld>
            <a:endParaRPr lang="en-US"/>
          </a:p>
        </p:txBody>
      </p:sp>
    </p:spTree>
    <p:extLst>
      <p:ext uri="{BB962C8B-B14F-4D97-AF65-F5344CB8AC3E}">
        <p14:creationId xmlns:p14="http://schemas.microsoft.com/office/powerpoint/2010/main" val="279046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a:t>
            </a:r>
            <a:r>
              <a:rPr lang="en-US" baseline="0" dirty="0" smtClean="0"/>
              <a:t> saw creating an ARG as being able to provide a unique experience for gamers.</a:t>
            </a:r>
          </a:p>
          <a:p>
            <a:endParaRPr lang="en-US" dirty="0" smtClean="0"/>
          </a:p>
          <a:p>
            <a:r>
              <a:rPr lang="en-US" dirty="0" smtClean="0"/>
              <a:t>Using games, specifically ARGs, as a medium to facilitate experience design and CSCW concepts including collaboration, awareness of others</a:t>
            </a:r>
          </a:p>
          <a:p>
            <a:r>
              <a:rPr lang="en-US" dirty="0" smtClean="0"/>
              <a:t>I am doing my capstone because I want to connect people in real life and technology can facilitate that. The purpose of my design is to bring people who don't know each other together mediated through a game played in the real physical space as well as a virtual space (mainly a website).</a:t>
            </a:r>
          </a:p>
          <a:p>
            <a:endParaRPr lang="en-US" dirty="0"/>
          </a:p>
        </p:txBody>
      </p:sp>
      <p:sp>
        <p:nvSpPr>
          <p:cNvPr id="4" name="Slide Number Placeholder 3"/>
          <p:cNvSpPr>
            <a:spLocks noGrp="1"/>
          </p:cNvSpPr>
          <p:nvPr>
            <p:ph type="sldNum" sz="quarter" idx="10"/>
          </p:nvPr>
        </p:nvSpPr>
        <p:spPr/>
        <p:txBody>
          <a:bodyPr/>
          <a:lstStyle/>
          <a:p>
            <a:fld id="{8FBAB799-D662-411E-83B5-04E6BBAC71A8}" type="slidenum">
              <a:rPr lang="en-US" smtClean="0"/>
              <a:t>15</a:t>
            </a:fld>
            <a:endParaRPr lang="en-US"/>
          </a:p>
        </p:txBody>
      </p:sp>
    </p:spTree>
    <p:extLst>
      <p:ext uri="{BB962C8B-B14F-4D97-AF65-F5344CB8AC3E}">
        <p14:creationId xmlns:p14="http://schemas.microsoft.com/office/powerpoint/2010/main" val="3058502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6D1C4-54EE-2F47-A680-C50E031A06E3}" type="datetimeFigureOut">
              <a:rPr lang="en-US" smtClean="0"/>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6D1C4-54EE-2F47-A680-C50E031A06E3}" type="datetimeFigureOut">
              <a:rPr lang="en-US" smtClean="0"/>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6D1C4-54EE-2F47-A680-C50E031A06E3}" type="datetimeFigureOut">
              <a:rPr lang="en-US" smtClean="0"/>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6D1C4-54EE-2F47-A680-C50E031A06E3}" type="datetimeFigureOut">
              <a:rPr lang="en-US" smtClean="0"/>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6D1C4-54EE-2F47-A680-C50E031A06E3}" type="datetimeFigureOut">
              <a:rPr lang="en-US" smtClean="0"/>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6D1C4-54EE-2F47-A680-C50E031A06E3}" type="datetimeFigureOut">
              <a:rPr lang="en-US" smtClean="0"/>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6D1C4-54EE-2F47-A680-C50E031A06E3}" type="datetimeFigureOut">
              <a:rPr lang="en-US" smtClean="0"/>
              <a:t>4/27/11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6D1C4-54EE-2F47-A680-C50E031A06E3}" type="datetimeFigureOut">
              <a:rPr lang="en-US" smtClean="0"/>
              <a:t>4/27/11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6D1C4-54EE-2F47-A680-C50E031A06E3}" type="datetimeFigureOut">
              <a:rPr lang="en-US" smtClean="0"/>
              <a:t>4/27/11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6D1C4-54EE-2F47-A680-C50E031A06E3}" type="datetimeFigureOut">
              <a:rPr lang="en-US" smtClean="0"/>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6D1C4-54EE-2F47-A680-C50E031A06E3}" type="datetimeFigureOut">
              <a:rPr lang="en-US" smtClean="0"/>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CE466-DA76-194E-B8F3-53C53805A151}"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6D1C4-54EE-2F47-A680-C50E031A06E3}" type="datetimeFigureOut">
              <a:rPr lang="en-US" smtClean="0"/>
              <a:t>4/27/11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CE466-DA76-194E-B8F3-53C53805A151}"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8.PNG"/><Relationship Id="rId5" Type="http://schemas.openxmlformats.org/officeDocument/2006/relationships/image" Target="../media/image18.jpg"/><Relationship Id="rId6"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6.xml.rels><?xml version="1.0" encoding="UTF-8" standalone="yes"?>
<Relationships xmlns="http://schemas.openxmlformats.org/package/2006/relationships"><Relationship Id="rId3" Type="http://schemas.openxmlformats.org/officeDocument/2006/relationships/hyperlink" Target="http://www.google.com/url?q=http://www.eagleeyefreefall.com/&amp;sa=D&amp;sntz=1&amp;usg=AFQjCNEhqZ767Z8EDI1PeVKszvfu8kiNIQ" TargetMode="External"/><Relationship Id="rId4" Type="http://schemas.openxmlformats.org/officeDocument/2006/relationships/hyperlink" Target="http://realitygamex.blogspot.com/" TargetMode="External"/><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5.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png"/><Relationship Id="rId5"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3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1-03-30_12-34-02_337.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850900"/>
            <a:ext cx="9144000" cy="5154706"/>
          </a:xfrm>
          <a:prstGeom prst="rect">
            <a:avLst/>
          </a:prstGeom>
        </p:spPr>
      </p:pic>
      <p:sp>
        <p:nvSpPr>
          <p:cNvPr id="2" name="Title 1"/>
          <p:cNvSpPr>
            <a:spLocks noGrp="1"/>
          </p:cNvSpPr>
          <p:nvPr>
            <p:ph type="ctrTitle"/>
          </p:nvPr>
        </p:nvSpPr>
        <p:spPr>
          <a:xfrm>
            <a:off x="0" y="13957"/>
            <a:ext cx="9144000" cy="836943"/>
          </a:xfrm>
        </p:spPr>
        <p:txBody>
          <a:bodyPr>
            <a:noAutofit/>
          </a:bodyPr>
          <a:lstStyle/>
          <a:p>
            <a:r>
              <a:rPr lang="en-US" sz="5000" dirty="0" smtClean="0">
                <a:solidFill>
                  <a:schemeClr val="bg2">
                    <a:lumMod val="60000"/>
                    <a:lumOff val="40000"/>
                  </a:schemeClr>
                </a:solidFill>
                <a:latin typeface="Bell Gothic Std Black"/>
                <a:cs typeface="Bell Gothic Std Black"/>
              </a:rPr>
              <a:t>Alternate Reality Games</a:t>
            </a:r>
            <a:endParaRPr lang="en-US" sz="5000" dirty="0">
              <a:solidFill>
                <a:schemeClr val="bg2">
                  <a:lumMod val="60000"/>
                  <a:lumOff val="40000"/>
                </a:schemeClr>
              </a:solidFill>
              <a:latin typeface="Bell Gothic Std Black"/>
              <a:cs typeface="Bell Gothic Std Black"/>
            </a:endParaRPr>
          </a:p>
        </p:txBody>
      </p:sp>
      <p:sp>
        <p:nvSpPr>
          <p:cNvPr id="3" name="Subtitle 2"/>
          <p:cNvSpPr>
            <a:spLocks noGrp="1"/>
          </p:cNvSpPr>
          <p:nvPr>
            <p:ph type="subTitle" idx="1"/>
          </p:nvPr>
        </p:nvSpPr>
        <p:spPr>
          <a:xfrm>
            <a:off x="0" y="6031137"/>
            <a:ext cx="8847457" cy="852394"/>
          </a:xfrm>
        </p:spPr>
        <p:txBody>
          <a:bodyPr>
            <a:normAutofit fontScale="85000" lnSpcReduction="20000"/>
          </a:bodyPr>
          <a:lstStyle/>
          <a:p>
            <a:pPr algn="l"/>
            <a:r>
              <a:rPr lang="en-US" dirty="0" smtClean="0">
                <a:solidFill>
                  <a:srgbClr val="558ED5"/>
                </a:solidFill>
                <a:latin typeface="Arial"/>
                <a:cs typeface="Arial"/>
              </a:rPr>
              <a:t>Robert Begley</a:t>
            </a:r>
          </a:p>
          <a:p>
            <a:pPr algn="l"/>
            <a:r>
              <a:rPr lang="en-US" dirty="0" smtClean="0">
                <a:solidFill>
                  <a:srgbClr val="558ED5"/>
                </a:solidFill>
                <a:latin typeface="Arial"/>
                <a:cs typeface="Arial"/>
              </a:rPr>
              <a:t>4/27/11</a:t>
            </a:r>
          </a:p>
        </p:txBody>
      </p:sp>
    </p:spTree>
    <p:extLst>
      <p:ext uri="{BB962C8B-B14F-4D97-AF65-F5344CB8AC3E}">
        <p14:creationId xmlns:p14="http://schemas.microsoft.com/office/powerpoint/2010/main" val="24617682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An Opportunity Space</a:t>
            </a:r>
            <a:endParaRPr lang="en-US" sz="6600" dirty="0">
              <a:solidFill>
                <a:srgbClr val="558ED5"/>
              </a:solidFill>
              <a:latin typeface="Bell Gothic Std Black"/>
              <a:cs typeface="Bell Gothic Std Black"/>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Introduction</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7789170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Physical and Social Interaction</a:t>
            </a:r>
            <a:endParaRPr lang="en-US" sz="6600" dirty="0">
              <a:solidFill>
                <a:srgbClr val="558ED5"/>
              </a:solidFill>
              <a:latin typeface="Bell Gothic Std Black"/>
              <a:cs typeface="Bell Gothic Std Black"/>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Introduction</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7994393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pPr algn="l"/>
            <a:r>
              <a:rPr lang="en-US" sz="3200" dirty="0" smtClean="0">
                <a:latin typeface="Bell Gothic Std Black"/>
                <a:cs typeface="Bell Gothic Std Black"/>
              </a:rPr>
              <a:t>Create an </a:t>
            </a:r>
            <a:r>
              <a:rPr lang="en-US" sz="3200" dirty="0" smtClean="0">
                <a:solidFill>
                  <a:schemeClr val="bg2">
                    <a:lumMod val="60000"/>
                    <a:lumOff val="40000"/>
                  </a:schemeClr>
                </a:solidFill>
                <a:latin typeface="Bell Gothic Std Black"/>
                <a:cs typeface="Bell Gothic Std Black"/>
              </a:rPr>
              <a:t>alternate reality game</a:t>
            </a:r>
            <a:r>
              <a:rPr lang="en-US" sz="3200" dirty="0" smtClean="0">
                <a:latin typeface="Bell Gothic Std Black"/>
                <a:cs typeface="Bell Gothic Std Black"/>
              </a:rPr>
              <a:t> for</a:t>
            </a:r>
            <a:r>
              <a:rPr lang="en-US" sz="3200" dirty="0" smtClean="0">
                <a:solidFill>
                  <a:srgbClr val="558ED5"/>
                </a:solidFill>
                <a:latin typeface="Bell Gothic Std Black"/>
                <a:cs typeface="Bell Gothic Std Black"/>
              </a:rPr>
              <a:t> </a:t>
            </a:r>
            <a:r>
              <a:rPr lang="en-US" sz="3200" dirty="0" smtClean="0">
                <a:solidFill>
                  <a:schemeClr val="bg2">
                    <a:lumMod val="60000"/>
                    <a:lumOff val="40000"/>
                  </a:schemeClr>
                </a:solidFill>
                <a:latin typeface="Bell Gothic Std Black"/>
                <a:cs typeface="Bell Gothic Std Black"/>
              </a:rPr>
              <a:t>college aged gamers</a:t>
            </a:r>
            <a:r>
              <a:rPr lang="en-US" sz="3200" dirty="0" smtClean="0">
                <a:solidFill>
                  <a:srgbClr val="558ED5"/>
                </a:solidFill>
                <a:latin typeface="Bell Gothic Std Black"/>
                <a:cs typeface="Bell Gothic Std Black"/>
              </a:rPr>
              <a:t> </a:t>
            </a:r>
            <a:r>
              <a:rPr lang="en-US" sz="3200" dirty="0" smtClean="0">
                <a:latin typeface="Bell Gothic Std Black"/>
                <a:cs typeface="Bell Gothic Std Black"/>
              </a:rPr>
              <a:t>who are already familiar with gaming to provide them with a different and unique gaming experience</a:t>
            </a:r>
            <a:endParaRPr lang="en-US" sz="3200" dirty="0">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Core</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9525636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1">
                    <a:lumMod val="75000"/>
                    <a:lumOff val="25000"/>
                  </a:schemeClr>
                </a:solidFill>
                <a:latin typeface="Bell Gothic Std Light" pitchFamily="34" charset="0"/>
              </a:rPr>
              <a:t>Final Design</a:t>
            </a:r>
          </a:p>
          <a:p>
            <a:r>
              <a:rPr lang="en-US" sz="2800" dirty="0" smtClean="0">
                <a:solidFill>
                  <a:schemeClr val="bg1">
                    <a:lumMod val="75000"/>
                    <a:lumOff val="25000"/>
                  </a:schemeClr>
                </a:solidFill>
                <a:latin typeface="Bell Gothic Std Light" pitchFamily="34" charset="0"/>
              </a:rPr>
              <a:t>Introduction</a:t>
            </a:r>
          </a:p>
          <a:p>
            <a:r>
              <a:rPr lang="en-US" sz="2800" dirty="0">
                <a:solidFill>
                  <a:schemeClr val="bg1">
                    <a:lumMod val="75000"/>
                    <a:lumOff val="25000"/>
                  </a:schemeClr>
                </a:solidFill>
                <a:latin typeface="Bell Gothic Std Light" pitchFamily="34" charset="0"/>
              </a:rPr>
              <a:t>	</a:t>
            </a:r>
            <a:r>
              <a:rPr lang="en-US" sz="2800" dirty="0" smtClean="0">
                <a:solidFill>
                  <a:schemeClr val="bg1">
                    <a:lumMod val="75000"/>
                    <a:lumOff val="25000"/>
                  </a:schemeClr>
                </a:solidFill>
                <a:latin typeface="Bell Gothic Std Light" pitchFamily="34" charset="0"/>
              </a:rPr>
              <a:t>Core</a:t>
            </a:r>
          </a:p>
          <a:p>
            <a:r>
              <a:rPr lang="en-US" sz="2800" dirty="0" smtClean="0">
                <a:solidFill>
                  <a:schemeClr val="bg2">
                    <a:lumMod val="60000"/>
                    <a:lumOff val="40000"/>
                  </a:schemeClr>
                </a:solidFill>
                <a:latin typeface="Bell Gothic Std Light" pitchFamily="34" charset="0"/>
              </a:rPr>
              <a:t>Research </a:t>
            </a:r>
          </a:p>
          <a:p>
            <a:r>
              <a:rPr lang="en-US" sz="2800" dirty="0" smtClean="0">
                <a:solidFill>
                  <a:schemeClr val="bg1">
                    <a:lumMod val="75000"/>
                    <a:lumOff val="25000"/>
                  </a:schemeClr>
                </a:solidFill>
                <a:latin typeface="Bell Gothic Std Light" pitchFamily="34" charset="0"/>
              </a:rPr>
              <a:t>Research Insights</a:t>
            </a:r>
          </a:p>
          <a:p>
            <a:r>
              <a:rPr lang="en-US" sz="2800" dirty="0" smtClean="0">
                <a:solidFill>
                  <a:schemeClr val="bg1">
                    <a:lumMod val="75000"/>
                    <a:lumOff val="25000"/>
                  </a:schemeClr>
                </a:solidFill>
                <a:latin typeface="Bell Gothic Std Light" pitchFamily="34" charset="0"/>
              </a:rPr>
              <a:t>Concept Development and Prototypes</a:t>
            </a:r>
          </a:p>
          <a:p>
            <a:r>
              <a:rPr lang="en-US" sz="2800" dirty="0" smtClean="0">
                <a:solidFill>
                  <a:schemeClr val="bg1">
                    <a:lumMod val="75000"/>
                    <a:lumOff val="25000"/>
                  </a:schemeClr>
                </a:solidFill>
                <a:latin typeface="Bell Gothic Std Light" pitchFamily="34" charset="0"/>
              </a:rPr>
              <a:t>Evaluations</a:t>
            </a:r>
          </a:p>
          <a:p>
            <a:r>
              <a:rPr lang="en-US" sz="2800" dirty="0" smtClean="0">
                <a:solidFill>
                  <a:schemeClr val="bg1">
                    <a:lumMod val="75000"/>
                    <a:lumOff val="25000"/>
                  </a:schemeClr>
                </a:solidFill>
                <a:latin typeface="Bell Gothic Std Light" pitchFamily="34" charset="0"/>
              </a:rPr>
              <a:t>Final Redesign</a:t>
            </a:r>
          </a:p>
          <a:p>
            <a:r>
              <a:rPr lang="en-US" sz="2800" dirty="0" smtClean="0">
                <a:solidFill>
                  <a:schemeClr val="bg1">
                    <a:lumMod val="75000"/>
                    <a:lumOff val="25000"/>
                  </a:schemeClr>
                </a:solidFill>
                <a:latin typeface="Bell Gothic Std Light" pitchFamily="34" charset="0"/>
              </a:rPr>
              <a:t>Future Considerations</a:t>
            </a:r>
          </a:p>
          <a:p>
            <a:r>
              <a:rPr lang="en-US" sz="2800" dirty="0" smtClean="0">
                <a:solidFill>
                  <a:schemeClr val="bg1">
                    <a:lumMod val="75000"/>
                    <a:lumOff val="25000"/>
                  </a:schemeClr>
                </a:solidFill>
                <a:latin typeface="Bell Gothic Std Light" pitchFamily="34" charset="0"/>
              </a:rPr>
              <a:t>Reflection</a:t>
            </a:r>
            <a:endParaRPr lang="en-US" sz="2800" dirty="0">
              <a:solidFill>
                <a:schemeClr val="bg1">
                  <a:lumMod val="75000"/>
                  <a:lumOff val="25000"/>
                </a:schemeClr>
              </a:solidFill>
              <a:latin typeface="Bell Gothic Std Light" pitchFamily="34" charset="0"/>
            </a:endParaRPr>
          </a:p>
        </p:txBody>
      </p:sp>
    </p:spTree>
    <p:extLst>
      <p:ext uri="{BB962C8B-B14F-4D97-AF65-F5344CB8AC3E}">
        <p14:creationId xmlns:p14="http://schemas.microsoft.com/office/powerpoint/2010/main" val="30692726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4579"/>
            <a:ext cx="8229600" cy="3348842"/>
          </a:xfrm>
        </p:spPr>
        <p:txBody>
          <a:bodyPr>
            <a:normAutofit/>
          </a:bodyPr>
          <a:lstStyle/>
          <a:p>
            <a:pPr marL="0" indent="0" algn="ctr">
              <a:buNone/>
            </a:pPr>
            <a:r>
              <a:rPr lang="en-US" sz="6600" dirty="0" smtClean="0">
                <a:solidFill>
                  <a:srgbClr val="558ED5"/>
                </a:solidFill>
                <a:latin typeface="Bell Gothic Std Black"/>
                <a:cs typeface="Bell Gothic Std Black"/>
              </a:rPr>
              <a:t>3,000,000,000</a:t>
            </a:r>
          </a:p>
          <a:p>
            <a:pPr marL="0" indent="0" algn="ctr">
              <a:buNone/>
            </a:pPr>
            <a:r>
              <a:rPr lang="en-US" sz="6600" dirty="0" smtClean="0">
                <a:solidFill>
                  <a:srgbClr val="558ED5"/>
                </a:solidFill>
                <a:latin typeface="Bell Gothic Std Black"/>
                <a:cs typeface="Bell Gothic Std Black"/>
              </a:rPr>
              <a:t>Hours per week Globally</a:t>
            </a:r>
            <a:endParaRPr lang="en-US" sz="6600" dirty="0">
              <a:solidFill>
                <a:srgbClr val="558ED5"/>
              </a:solidFill>
              <a:latin typeface="Bell Gothic Std Black"/>
              <a:cs typeface="Bell Gothic Std Black"/>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Research</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20531079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Experience Design</a:t>
            </a:r>
            <a:endParaRPr lang="en-US" sz="6600" dirty="0">
              <a:solidFill>
                <a:srgbClr val="558ED5"/>
              </a:solidFill>
              <a:latin typeface="Bell Gothic Std Black"/>
              <a:cs typeface="Bell Gothic Std Black"/>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Research</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19848025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CSCW</a:t>
            </a:r>
            <a:endParaRPr lang="en-US" sz="6600" dirty="0">
              <a:solidFill>
                <a:srgbClr val="558ED5"/>
              </a:solidFill>
              <a:latin typeface="Bell Gothic Std Black"/>
              <a:cs typeface="Bell Gothic Std Black"/>
            </a:endParaRPr>
          </a:p>
        </p:txBody>
      </p:sp>
      <p:sp>
        <p:nvSpPr>
          <p:cNvPr id="4" name="TextBox 3"/>
          <p:cNvSpPr txBox="1"/>
          <p:nvPr/>
        </p:nvSpPr>
        <p:spPr>
          <a:xfrm>
            <a:off x="1704805" y="3895125"/>
            <a:ext cx="5734390" cy="461665"/>
          </a:xfrm>
          <a:prstGeom prst="rect">
            <a:avLst/>
          </a:prstGeom>
          <a:noFill/>
        </p:spPr>
        <p:txBody>
          <a:bodyPr wrap="none" rtlCol="0">
            <a:spAutoFit/>
          </a:bodyPr>
          <a:lstStyle/>
          <a:p>
            <a:r>
              <a:rPr lang="en-US" sz="2400" dirty="0" smtClean="0">
                <a:latin typeface="Bell Gothic Std Light" pitchFamily="34" charset="0"/>
              </a:rPr>
              <a:t>Collaboration, Colocation, Awareness, Trust</a:t>
            </a:r>
            <a:endParaRPr lang="en-US" sz="2400" dirty="0">
              <a:latin typeface="Bell Gothic Std Light" pitchFamily="34" charset="0"/>
            </a:endParaRPr>
          </a:p>
        </p:txBody>
      </p:sp>
      <p:sp>
        <p:nvSpPr>
          <p:cNvPr id="6"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Research</a:t>
            </a:r>
            <a:endParaRPr lang="en-US" sz="2400" dirty="0">
              <a:latin typeface="Bell Gothic Std Light" pitchFamily="34" charset="0"/>
              <a:cs typeface="Bell Gothic Std Black"/>
            </a:endParaRPr>
          </a:p>
        </p:txBody>
      </p:sp>
      <p:sp>
        <p:nvSpPr>
          <p:cNvPr id="3" name="TextBox 2"/>
          <p:cNvSpPr txBox="1"/>
          <p:nvPr/>
        </p:nvSpPr>
        <p:spPr>
          <a:xfrm>
            <a:off x="2016749" y="6436430"/>
            <a:ext cx="5110502" cy="369332"/>
          </a:xfrm>
          <a:prstGeom prst="rect">
            <a:avLst/>
          </a:prstGeom>
          <a:noFill/>
        </p:spPr>
        <p:txBody>
          <a:bodyPr wrap="none" rtlCol="0">
            <a:spAutoFit/>
          </a:bodyPr>
          <a:lstStyle/>
          <a:p>
            <a:r>
              <a:rPr lang="en-US" dirty="0" smtClean="0">
                <a:latin typeface="Bell Gothic Std Light" pitchFamily="34" charset="0"/>
              </a:rPr>
              <a:t>(</a:t>
            </a:r>
            <a:r>
              <a:rPr lang="en-US" dirty="0" err="1" smtClean="0">
                <a:latin typeface="Bell Gothic Std Light" pitchFamily="34" charset="0"/>
              </a:rPr>
              <a:t>Jarvenpaa</a:t>
            </a:r>
            <a:r>
              <a:rPr lang="en-US" dirty="0" smtClean="0">
                <a:latin typeface="Bell Gothic Std Light" pitchFamily="34" charset="0"/>
              </a:rPr>
              <a:t> </a:t>
            </a:r>
            <a:r>
              <a:rPr lang="en-US" dirty="0">
                <a:latin typeface="Bell Gothic Std Light" pitchFamily="34" charset="0"/>
              </a:rPr>
              <a:t>&amp; </a:t>
            </a:r>
            <a:r>
              <a:rPr lang="en-US" dirty="0" err="1" smtClean="0">
                <a:latin typeface="Bell Gothic Std Light" pitchFamily="34" charset="0"/>
              </a:rPr>
              <a:t>Leidner</a:t>
            </a:r>
            <a:r>
              <a:rPr lang="en-US" dirty="0" smtClean="0">
                <a:latin typeface="Bell Gothic Std Light" pitchFamily="34" charset="0"/>
              </a:rPr>
              <a:t>, </a:t>
            </a:r>
            <a:r>
              <a:rPr lang="en-US" dirty="0" smtClean="0"/>
              <a:t>Olson &amp; Olson, </a:t>
            </a:r>
            <a:r>
              <a:rPr lang="en-US" dirty="0" err="1"/>
              <a:t>Teasley</a:t>
            </a:r>
            <a:r>
              <a:rPr lang="en-US" dirty="0"/>
              <a:t>, </a:t>
            </a:r>
            <a:r>
              <a:rPr lang="en-US" dirty="0" err="1" smtClean="0"/>
              <a:t>Covi</a:t>
            </a:r>
            <a:r>
              <a:rPr lang="en-US" dirty="0" smtClean="0"/>
              <a:t>)</a:t>
            </a:r>
            <a:endParaRPr lang="en-US" dirty="0"/>
          </a:p>
        </p:txBody>
      </p:sp>
    </p:spTree>
    <p:extLst>
      <p:ext uri="{BB962C8B-B14F-4D97-AF65-F5344CB8AC3E}">
        <p14:creationId xmlns:p14="http://schemas.microsoft.com/office/powerpoint/2010/main" val="4512161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Mixed Reality</a:t>
            </a:r>
            <a:endParaRPr lang="en-US" sz="6600" dirty="0">
              <a:solidFill>
                <a:schemeClr val="bg2">
                  <a:lumMod val="60000"/>
                  <a:lumOff val="40000"/>
                </a:schemeClr>
              </a:solidFill>
              <a:latin typeface="Bell Gothic Std Black" pitchFamily="34" charset="0"/>
            </a:endParaRPr>
          </a:p>
        </p:txBody>
      </p:sp>
      <p:sp>
        <p:nvSpPr>
          <p:cNvPr id="4" name="TextBox 3"/>
          <p:cNvSpPr txBox="1"/>
          <p:nvPr/>
        </p:nvSpPr>
        <p:spPr>
          <a:xfrm>
            <a:off x="2107870" y="3846125"/>
            <a:ext cx="4928261" cy="1477328"/>
          </a:xfrm>
          <a:prstGeom prst="rect">
            <a:avLst/>
          </a:prstGeom>
          <a:noFill/>
        </p:spPr>
        <p:txBody>
          <a:bodyPr wrap="square" rtlCol="0">
            <a:spAutoFit/>
          </a:bodyPr>
          <a:lstStyle/>
          <a:p>
            <a:r>
              <a:rPr lang="en-US" dirty="0" smtClean="0"/>
              <a:t>“Between </a:t>
            </a:r>
            <a:r>
              <a:rPr lang="en-US" dirty="0"/>
              <a:t>the extremes of real life and Virtual Reality lies the spectrum of </a:t>
            </a:r>
            <a:r>
              <a:rPr lang="en-US" i="1" dirty="0"/>
              <a:t>Mixed Reality</a:t>
            </a:r>
            <a:r>
              <a:rPr lang="en-US" dirty="0"/>
              <a:t>, in which views of the real </a:t>
            </a:r>
            <a:r>
              <a:rPr lang="en-US" dirty="0" smtClean="0"/>
              <a:t>world are </a:t>
            </a:r>
            <a:r>
              <a:rPr lang="en-US" dirty="0"/>
              <a:t>combined in some proportion with views of a virtual </a:t>
            </a:r>
            <a:r>
              <a:rPr lang="en-US" dirty="0" smtClean="0"/>
              <a:t>environment” (</a:t>
            </a:r>
            <a:r>
              <a:rPr lang="en-US" dirty="0" err="1" smtClean="0"/>
              <a:t>Drascic</a:t>
            </a:r>
            <a:r>
              <a:rPr lang="en-US" dirty="0" smtClean="0"/>
              <a:t> and </a:t>
            </a:r>
            <a:r>
              <a:rPr lang="en-US" dirty="0" err="1" smtClean="0"/>
              <a:t>Milgram</a:t>
            </a:r>
            <a:r>
              <a:rPr lang="en-US" dirty="0" smtClean="0"/>
              <a:t>)</a:t>
            </a:r>
            <a:endParaRPr lang="en-US" dirty="0">
              <a:latin typeface="Bell Gothic Std Light" pitchFamily="34" charset="0"/>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Research</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41883376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gle Eye __ Free F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546100"/>
            <a:ext cx="7493000" cy="5753100"/>
          </a:xfrm>
          <a:prstGeom prst="rect">
            <a:avLst/>
          </a:prstGeom>
        </p:spPr>
      </p:pic>
    </p:spTree>
    <p:extLst>
      <p:ext uri="{BB962C8B-B14F-4D97-AF65-F5344CB8AC3E}">
        <p14:creationId xmlns:p14="http://schemas.microsoft.com/office/powerpoint/2010/main" val="20497724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2631"/>
            <a:ext cx="9144000" cy="4852737"/>
          </a:xfrm>
          <a:prstGeom prst="rect">
            <a:avLst/>
          </a:prstGeom>
        </p:spPr>
      </p:pic>
    </p:spTree>
    <p:extLst>
      <p:ext uri="{BB962C8B-B14F-4D97-AF65-F5344CB8AC3E}">
        <p14:creationId xmlns:p14="http://schemas.microsoft.com/office/powerpoint/2010/main" val="16230724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600" dirty="0" smtClean="0">
                <a:solidFill>
                  <a:srgbClr val="558ED5"/>
                </a:solidFill>
                <a:latin typeface="Bell Gothic Std Black"/>
                <a:cs typeface="Bell Gothic Std Black"/>
              </a:rPr>
              <a:t>Overview</a:t>
            </a:r>
            <a:endParaRPr lang="en-US" sz="6600" dirty="0">
              <a:solidFill>
                <a:srgbClr val="558ED5"/>
              </a:solidFill>
              <a:latin typeface="Bell Gothic Std Black"/>
              <a:cs typeface="Bell Gothic Std Black"/>
            </a:endParaRPr>
          </a:p>
        </p:txBody>
      </p:sp>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2">
                    <a:lumMod val="60000"/>
                    <a:lumOff val="40000"/>
                  </a:schemeClr>
                </a:solidFill>
                <a:latin typeface="Bell Gothic Std Light" pitchFamily="34" charset="0"/>
              </a:rPr>
              <a:t>Final Design</a:t>
            </a:r>
          </a:p>
          <a:p>
            <a:r>
              <a:rPr lang="en-US" sz="2800" dirty="0" smtClean="0">
                <a:solidFill>
                  <a:schemeClr val="bg2">
                    <a:lumMod val="60000"/>
                    <a:lumOff val="40000"/>
                  </a:schemeClr>
                </a:solidFill>
                <a:latin typeface="Bell Gothic Std Light" pitchFamily="34" charset="0"/>
              </a:rPr>
              <a:t>Introduction</a:t>
            </a:r>
          </a:p>
          <a:p>
            <a:r>
              <a:rPr lang="en-US" sz="2800" dirty="0">
                <a:solidFill>
                  <a:schemeClr val="bg2">
                    <a:lumMod val="60000"/>
                    <a:lumOff val="40000"/>
                  </a:schemeClr>
                </a:solidFill>
                <a:latin typeface="Bell Gothic Std Light" pitchFamily="34" charset="0"/>
              </a:rPr>
              <a:t>	</a:t>
            </a:r>
            <a:r>
              <a:rPr lang="en-US" sz="2800" dirty="0" smtClean="0">
                <a:solidFill>
                  <a:schemeClr val="bg2">
                    <a:lumMod val="60000"/>
                    <a:lumOff val="40000"/>
                  </a:schemeClr>
                </a:solidFill>
                <a:latin typeface="Bell Gothic Std Light" pitchFamily="34" charset="0"/>
              </a:rPr>
              <a:t>Core</a:t>
            </a:r>
          </a:p>
          <a:p>
            <a:r>
              <a:rPr lang="en-US" sz="2800" dirty="0" smtClean="0">
                <a:solidFill>
                  <a:schemeClr val="bg2">
                    <a:lumMod val="60000"/>
                    <a:lumOff val="40000"/>
                  </a:schemeClr>
                </a:solidFill>
                <a:latin typeface="Bell Gothic Std Light" pitchFamily="34" charset="0"/>
              </a:rPr>
              <a:t>Research </a:t>
            </a:r>
          </a:p>
          <a:p>
            <a:r>
              <a:rPr lang="en-US" sz="2800" dirty="0" smtClean="0">
                <a:solidFill>
                  <a:schemeClr val="bg2">
                    <a:lumMod val="60000"/>
                    <a:lumOff val="40000"/>
                  </a:schemeClr>
                </a:solidFill>
                <a:latin typeface="Bell Gothic Std Light" pitchFamily="34" charset="0"/>
              </a:rPr>
              <a:t>Research Insights</a:t>
            </a:r>
          </a:p>
          <a:p>
            <a:r>
              <a:rPr lang="en-US" sz="2800" dirty="0" smtClean="0">
                <a:solidFill>
                  <a:schemeClr val="bg2">
                    <a:lumMod val="60000"/>
                    <a:lumOff val="40000"/>
                  </a:schemeClr>
                </a:solidFill>
                <a:latin typeface="Bell Gothic Std Light" pitchFamily="34" charset="0"/>
              </a:rPr>
              <a:t>Concept Development and Prototypes</a:t>
            </a:r>
          </a:p>
          <a:p>
            <a:r>
              <a:rPr lang="en-US" sz="2800" dirty="0" smtClean="0">
                <a:solidFill>
                  <a:schemeClr val="bg2">
                    <a:lumMod val="60000"/>
                    <a:lumOff val="40000"/>
                  </a:schemeClr>
                </a:solidFill>
                <a:latin typeface="Bell Gothic Std Light" pitchFamily="34" charset="0"/>
              </a:rPr>
              <a:t>Evaluations</a:t>
            </a:r>
          </a:p>
          <a:p>
            <a:r>
              <a:rPr lang="en-US" sz="2800" dirty="0" smtClean="0">
                <a:solidFill>
                  <a:schemeClr val="bg2">
                    <a:lumMod val="60000"/>
                    <a:lumOff val="40000"/>
                  </a:schemeClr>
                </a:solidFill>
                <a:latin typeface="Bell Gothic Std Light" pitchFamily="34" charset="0"/>
              </a:rPr>
              <a:t>Final Redesign</a:t>
            </a:r>
          </a:p>
          <a:p>
            <a:r>
              <a:rPr lang="en-US" sz="2800" dirty="0" smtClean="0">
                <a:solidFill>
                  <a:schemeClr val="bg2">
                    <a:lumMod val="60000"/>
                    <a:lumOff val="40000"/>
                  </a:schemeClr>
                </a:solidFill>
                <a:latin typeface="Bell Gothic Std Light" pitchFamily="34" charset="0"/>
              </a:rPr>
              <a:t>Future Considerations</a:t>
            </a:r>
          </a:p>
          <a:p>
            <a:r>
              <a:rPr lang="en-US" sz="2800" dirty="0" smtClean="0">
                <a:solidFill>
                  <a:schemeClr val="bg2">
                    <a:lumMod val="60000"/>
                    <a:lumOff val="40000"/>
                  </a:schemeClr>
                </a:solidFill>
                <a:latin typeface="Bell Gothic Std Light" pitchFamily="34" charset="0"/>
              </a:rPr>
              <a:t>Reflection</a:t>
            </a:r>
            <a:endParaRPr lang="en-US" sz="2800" dirty="0">
              <a:solidFill>
                <a:schemeClr val="bg2">
                  <a:lumMod val="60000"/>
                  <a:lumOff val="40000"/>
                </a:schemeClr>
              </a:solidFill>
              <a:latin typeface="Bell Gothic Std Light" pitchFamily="34" charset="0"/>
            </a:endParaRPr>
          </a:p>
        </p:txBody>
      </p:sp>
    </p:spTree>
    <p:extLst>
      <p:ext uri="{BB962C8B-B14F-4D97-AF65-F5344CB8AC3E}">
        <p14:creationId xmlns:p14="http://schemas.microsoft.com/office/powerpoint/2010/main" val="33785514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ality Game X_ Incoming transmi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0"/>
            <a:ext cx="6647345" cy="6858000"/>
          </a:xfrm>
          <a:prstGeom prst="rect">
            <a:avLst/>
          </a:prstGeom>
        </p:spPr>
      </p:pic>
    </p:spTree>
    <p:extLst>
      <p:ext uri="{BB962C8B-B14F-4D97-AF65-F5344CB8AC3E}">
        <p14:creationId xmlns:p14="http://schemas.microsoft.com/office/powerpoint/2010/main" val="30310132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Interviews</a:t>
            </a:r>
            <a:endParaRPr lang="en-US" sz="6600" dirty="0">
              <a:solidFill>
                <a:srgbClr val="558ED5"/>
              </a:solidFill>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Research</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19038579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1">
                    <a:lumMod val="75000"/>
                    <a:lumOff val="25000"/>
                  </a:schemeClr>
                </a:solidFill>
                <a:latin typeface="Bell Gothic Std Light" pitchFamily="34" charset="0"/>
              </a:rPr>
              <a:t>Final Design</a:t>
            </a:r>
          </a:p>
          <a:p>
            <a:r>
              <a:rPr lang="en-US" sz="2800" dirty="0" smtClean="0">
                <a:solidFill>
                  <a:schemeClr val="bg1">
                    <a:lumMod val="75000"/>
                    <a:lumOff val="25000"/>
                  </a:schemeClr>
                </a:solidFill>
                <a:latin typeface="Bell Gothic Std Light" pitchFamily="34" charset="0"/>
              </a:rPr>
              <a:t>Introduction</a:t>
            </a:r>
          </a:p>
          <a:p>
            <a:r>
              <a:rPr lang="en-US" sz="2800" dirty="0">
                <a:solidFill>
                  <a:schemeClr val="bg1">
                    <a:lumMod val="75000"/>
                    <a:lumOff val="25000"/>
                  </a:schemeClr>
                </a:solidFill>
                <a:latin typeface="Bell Gothic Std Light" pitchFamily="34" charset="0"/>
              </a:rPr>
              <a:t>	</a:t>
            </a:r>
            <a:r>
              <a:rPr lang="en-US" sz="2800" dirty="0" smtClean="0">
                <a:solidFill>
                  <a:schemeClr val="bg1">
                    <a:lumMod val="75000"/>
                    <a:lumOff val="25000"/>
                  </a:schemeClr>
                </a:solidFill>
                <a:latin typeface="Bell Gothic Std Light" pitchFamily="34" charset="0"/>
              </a:rPr>
              <a:t>Core</a:t>
            </a:r>
          </a:p>
          <a:p>
            <a:r>
              <a:rPr lang="en-US" sz="2800" dirty="0" smtClean="0">
                <a:solidFill>
                  <a:schemeClr val="bg1">
                    <a:lumMod val="75000"/>
                    <a:lumOff val="25000"/>
                  </a:schemeClr>
                </a:solidFill>
                <a:latin typeface="Bell Gothic Std Light" pitchFamily="34" charset="0"/>
              </a:rPr>
              <a:t>Research </a:t>
            </a:r>
          </a:p>
          <a:p>
            <a:r>
              <a:rPr lang="en-US" sz="2800" dirty="0" smtClean="0">
                <a:solidFill>
                  <a:schemeClr val="bg2">
                    <a:lumMod val="60000"/>
                    <a:lumOff val="40000"/>
                  </a:schemeClr>
                </a:solidFill>
                <a:latin typeface="Bell Gothic Std Light" pitchFamily="34" charset="0"/>
              </a:rPr>
              <a:t>Research Insights</a:t>
            </a:r>
          </a:p>
          <a:p>
            <a:r>
              <a:rPr lang="en-US" sz="2800" dirty="0" smtClean="0">
                <a:solidFill>
                  <a:schemeClr val="bg1">
                    <a:lumMod val="75000"/>
                    <a:lumOff val="25000"/>
                  </a:schemeClr>
                </a:solidFill>
                <a:latin typeface="Bell Gothic Std Light" pitchFamily="34" charset="0"/>
              </a:rPr>
              <a:t>Concept Development and Prototypes</a:t>
            </a:r>
          </a:p>
          <a:p>
            <a:r>
              <a:rPr lang="en-US" sz="2800" dirty="0" smtClean="0">
                <a:solidFill>
                  <a:schemeClr val="bg1">
                    <a:lumMod val="75000"/>
                    <a:lumOff val="25000"/>
                  </a:schemeClr>
                </a:solidFill>
                <a:latin typeface="Bell Gothic Std Light" pitchFamily="34" charset="0"/>
              </a:rPr>
              <a:t>Evaluations</a:t>
            </a:r>
          </a:p>
          <a:p>
            <a:r>
              <a:rPr lang="en-US" sz="2800" dirty="0" smtClean="0">
                <a:solidFill>
                  <a:schemeClr val="bg1">
                    <a:lumMod val="75000"/>
                    <a:lumOff val="25000"/>
                  </a:schemeClr>
                </a:solidFill>
                <a:latin typeface="Bell Gothic Std Light" pitchFamily="34" charset="0"/>
              </a:rPr>
              <a:t>Final Redesign</a:t>
            </a:r>
          </a:p>
          <a:p>
            <a:r>
              <a:rPr lang="en-US" sz="2800" dirty="0" smtClean="0">
                <a:solidFill>
                  <a:schemeClr val="bg1">
                    <a:lumMod val="75000"/>
                    <a:lumOff val="25000"/>
                  </a:schemeClr>
                </a:solidFill>
                <a:latin typeface="Bell Gothic Std Light" pitchFamily="34" charset="0"/>
              </a:rPr>
              <a:t>Future Considerations</a:t>
            </a:r>
          </a:p>
          <a:p>
            <a:r>
              <a:rPr lang="en-US" sz="2800" dirty="0" smtClean="0">
                <a:solidFill>
                  <a:schemeClr val="bg1">
                    <a:lumMod val="75000"/>
                    <a:lumOff val="25000"/>
                  </a:schemeClr>
                </a:solidFill>
                <a:latin typeface="Bell Gothic Std Light" pitchFamily="34" charset="0"/>
              </a:rPr>
              <a:t>Reflection</a:t>
            </a:r>
            <a:endParaRPr lang="en-US" sz="2800" dirty="0">
              <a:solidFill>
                <a:schemeClr val="bg1">
                  <a:lumMod val="75000"/>
                  <a:lumOff val="25000"/>
                </a:schemeClr>
              </a:solidFill>
              <a:latin typeface="Bell Gothic Std Light" pitchFamily="34" charset="0"/>
            </a:endParaRPr>
          </a:p>
        </p:txBody>
      </p:sp>
    </p:spTree>
    <p:extLst>
      <p:ext uri="{BB962C8B-B14F-4D97-AF65-F5344CB8AC3E}">
        <p14:creationId xmlns:p14="http://schemas.microsoft.com/office/powerpoint/2010/main" val="40394125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1578"/>
          </a:xfrm>
        </p:spPr>
        <p:txBody>
          <a:bodyPr>
            <a:normAutofit/>
          </a:body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
        <p:nvSpPr>
          <p:cNvPr id="3" name="Content Placeholder 2"/>
          <p:cNvSpPr>
            <a:spLocks noGrp="1"/>
          </p:cNvSpPr>
          <p:nvPr>
            <p:ph idx="1"/>
          </p:nvPr>
        </p:nvSpPr>
        <p:spPr>
          <a:xfrm>
            <a:off x="457200" y="2819468"/>
            <a:ext cx="8229600" cy="1219064"/>
          </a:xfrm>
        </p:spPr>
        <p:txBody>
          <a:bodyPr>
            <a:normAutofit fontScale="70000" lnSpcReduction="20000"/>
          </a:bodyPr>
          <a:lstStyle/>
          <a:p>
            <a:pPr marL="0" indent="0" algn="ctr">
              <a:buNone/>
            </a:pPr>
            <a:r>
              <a:rPr lang="en-US" sz="10600" dirty="0" smtClean="0">
                <a:solidFill>
                  <a:schemeClr val="bg2">
                    <a:lumMod val="60000"/>
                    <a:lumOff val="40000"/>
                  </a:schemeClr>
                </a:solidFill>
                <a:latin typeface="Bell Gothic Std Black"/>
                <a:cs typeface="Bell Gothic Std Black"/>
              </a:rPr>
              <a:t>Multiple mediums</a:t>
            </a:r>
          </a:p>
        </p:txBody>
      </p:sp>
      <p:sp>
        <p:nvSpPr>
          <p:cNvPr id="4" name="TextBox 3"/>
          <p:cNvSpPr txBox="1"/>
          <p:nvPr/>
        </p:nvSpPr>
        <p:spPr>
          <a:xfrm>
            <a:off x="1455153" y="3693377"/>
            <a:ext cx="6233694" cy="830997"/>
          </a:xfrm>
          <a:prstGeom prst="rect">
            <a:avLst/>
          </a:prstGeom>
          <a:noFill/>
        </p:spPr>
        <p:txBody>
          <a:bodyPr wrap="none" rtlCol="0">
            <a:spAutoFit/>
          </a:bodyPr>
          <a:lstStyle/>
          <a:p>
            <a:pPr marL="0" lvl="1"/>
            <a:r>
              <a:rPr lang="en-US" sz="2400" dirty="0">
                <a:latin typeface="Bell Gothic Std Light" pitchFamily="34" charset="0"/>
                <a:cs typeface="Bell Gothic Std Black"/>
              </a:rPr>
              <a:t>GPS, phone, email, text, voice, message boards</a:t>
            </a:r>
          </a:p>
          <a:p>
            <a:endParaRPr lang="en-US" sz="2400" dirty="0"/>
          </a:p>
        </p:txBody>
      </p:sp>
    </p:spTree>
    <p:extLst>
      <p:ext uri="{BB962C8B-B14F-4D97-AF65-F5344CB8AC3E}">
        <p14:creationId xmlns:p14="http://schemas.microsoft.com/office/powerpoint/2010/main" val="35861516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98533"/>
            <a:ext cx="8229600" cy="1260934"/>
          </a:xfrm>
        </p:spPr>
        <p:txBody>
          <a:bodyPr>
            <a:normAutofit/>
          </a:bodyPr>
          <a:lstStyle/>
          <a:p>
            <a:pPr marL="0" indent="0" algn="ctr">
              <a:buNone/>
            </a:pPr>
            <a:r>
              <a:rPr lang="en-US" sz="6600" dirty="0" smtClean="0">
                <a:solidFill>
                  <a:schemeClr val="bg2">
                    <a:lumMod val="60000"/>
                    <a:lumOff val="40000"/>
                  </a:schemeClr>
                </a:solidFill>
                <a:latin typeface="Bell Gothic Std Black"/>
                <a:cs typeface="Bell Gothic Std Black"/>
              </a:rPr>
              <a:t>Story</a:t>
            </a:r>
          </a:p>
        </p:txBody>
      </p:sp>
      <p:sp>
        <p:nvSpPr>
          <p:cNvPr id="4" name="TextBox 3"/>
          <p:cNvSpPr txBox="1"/>
          <p:nvPr/>
        </p:nvSpPr>
        <p:spPr>
          <a:xfrm>
            <a:off x="2967234" y="3852094"/>
            <a:ext cx="3209533" cy="461665"/>
          </a:xfrm>
          <a:prstGeom prst="rect">
            <a:avLst/>
          </a:prstGeom>
          <a:noFill/>
        </p:spPr>
        <p:txBody>
          <a:bodyPr wrap="none" rtlCol="0">
            <a:spAutoFit/>
          </a:bodyPr>
          <a:lstStyle/>
          <a:p>
            <a:r>
              <a:rPr lang="en-US" sz="2400" dirty="0" smtClean="0">
                <a:latin typeface="Bell Gothic Std Light" pitchFamily="34" charset="0"/>
                <a:cs typeface="Bell Gothic Std Black"/>
              </a:rPr>
              <a:t>Gameplay with purpose</a:t>
            </a:r>
            <a:endParaRPr lang="en-US" sz="2400" dirty="0">
              <a:latin typeface="Bell Gothic Std Light" pitchFamily="34" charset="0"/>
              <a:cs typeface="Bell Gothic Std Black"/>
            </a:endParaRPr>
          </a:p>
        </p:txBody>
      </p:sp>
      <p:sp>
        <p:nvSpPr>
          <p:cNvPr id="5" name="Title 1"/>
          <p:cNvSpPr>
            <a:spLocks noGrp="1"/>
          </p:cNvSpPr>
          <p:nvPr>
            <p:ph type="title"/>
          </p:nvPr>
        </p:nvSpPr>
        <p:spPr>
          <a:xfrm>
            <a:off x="457200" y="0"/>
            <a:ext cx="8229600" cy="781578"/>
          </a:xfrm>
        </p:spPr>
        <p:txBody>
          <a:bodyPr>
            <a:normAutofit/>
          </a:body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4428646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98533"/>
            <a:ext cx="8229600" cy="1260934"/>
          </a:xfrm>
        </p:spPr>
        <p:txBody>
          <a:bodyPr>
            <a:normAutofit/>
          </a:bodyPr>
          <a:lstStyle/>
          <a:p>
            <a:pPr marL="0" indent="0" algn="ctr">
              <a:buNone/>
            </a:pPr>
            <a:r>
              <a:rPr lang="en-US" sz="6600" dirty="0" smtClean="0">
                <a:solidFill>
                  <a:schemeClr val="bg2">
                    <a:lumMod val="60000"/>
                    <a:lumOff val="40000"/>
                  </a:schemeClr>
                </a:solidFill>
                <a:latin typeface="Bell Gothic Std Black"/>
                <a:cs typeface="Bell Gothic Std Black"/>
              </a:rPr>
              <a:t>Blending Reality</a:t>
            </a:r>
          </a:p>
        </p:txBody>
      </p:sp>
      <p:sp>
        <p:nvSpPr>
          <p:cNvPr id="4" name="TextBox 3"/>
          <p:cNvSpPr txBox="1"/>
          <p:nvPr/>
        </p:nvSpPr>
        <p:spPr>
          <a:xfrm>
            <a:off x="2316543" y="3853030"/>
            <a:ext cx="4510915" cy="461665"/>
          </a:xfrm>
          <a:prstGeom prst="rect">
            <a:avLst/>
          </a:prstGeom>
          <a:noFill/>
        </p:spPr>
        <p:txBody>
          <a:bodyPr wrap="none" rtlCol="0">
            <a:spAutoFit/>
          </a:bodyPr>
          <a:lstStyle/>
          <a:p>
            <a:r>
              <a:rPr lang="en-US" sz="2400" dirty="0" smtClean="0">
                <a:latin typeface="Bell Gothic Std Light" pitchFamily="34" charset="0"/>
                <a:cs typeface="Bell Gothic Std Black"/>
              </a:rPr>
              <a:t>Mixing reality with virtual reality</a:t>
            </a:r>
            <a:endParaRPr lang="en-US" sz="2400" dirty="0">
              <a:latin typeface="Bell Gothic Std Light" pitchFamily="34" charset="0"/>
              <a:cs typeface="Bell Gothic Std Black"/>
            </a:endParaRPr>
          </a:p>
        </p:txBody>
      </p:sp>
      <p:sp>
        <p:nvSpPr>
          <p:cNvPr id="5" name="Title 1"/>
          <p:cNvSpPr>
            <a:spLocks noGrp="1"/>
          </p:cNvSpPr>
          <p:nvPr>
            <p:ph type="title"/>
          </p:nvPr>
        </p:nvSpPr>
        <p:spPr>
          <a:xfrm>
            <a:off x="457200" y="0"/>
            <a:ext cx="8229600" cy="781578"/>
          </a:xfrm>
        </p:spPr>
        <p:txBody>
          <a:bodyPr>
            <a:normAutofit/>
          </a:body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5792596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Game Length</a:t>
            </a:r>
            <a:endParaRPr lang="en-US" sz="6600" dirty="0">
              <a:solidFill>
                <a:srgbClr val="558ED5"/>
              </a:solidFill>
              <a:latin typeface="Bell Gothic Std Black"/>
              <a:cs typeface="Bell Gothic Std Black"/>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108135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Challenging</a:t>
            </a:r>
            <a:endParaRPr lang="en-US" sz="6600" dirty="0">
              <a:solidFill>
                <a:srgbClr val="558ED5"/>
              </a:solidFill>
              <a:latin typeface="Bell Gothic Std Black"/>
              <a:cs typeface="Bell Gothic Std Black"/>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14975293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Social</a:t>
            </a:r>
            <a:endParaRPr lang="en-US" sz="6600" dirty="0">
              <a:solidFill>
                <a:srgbClr val="558ED5"/>
              </a:solidFill>
              <a:latin typeface="Bell Gothic Std Black"/>
              <a:cs typeface="Bell Gothic Std Black"/>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42589858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1">
                    <a:lumMod val="75000"/>
                    <a:lumOff val="25000"/>
                  </a:schemeClr>
                </a:solidFill>
                <a:latin typeface="Bell Gothic Std Light" pitchFamily="34" charset="0"/>
              </a:rPr>
              <a:t>Final Design</a:t>
            </a:r>
          </a:p>
          <a:p>
            <a:r>
              <a:rPr lang="en-US" sz="2800" dirty="0" smtClean="0">
                <a:solidFill>
                  <a:schemeClr val="bg1">
                    <a:lumMod val="75000"/>
                    <a:lumOff val="25000"/>
                  </a:schemeClr>
                </a:solidFill>
                <a:latin typeface="Bell Gothic Std Light" pitchFamily="34" charset="0"/>
              </a:rPr>
              <a:t>Introduction</a:t>
            </a:r>
          </a:p>
          <a:p>
            <a:r>
              <a:rPr lang="en-US" sz="2800" dirty="0">
                <a:solidFill>
                  <a:schemeClr val="bg1">
                    <a:lumMod val="75000"/>
                    <a:lumOff val="25000"/>
                  </a:schemeClr>
                </a:solidFill>
                <a:latin typeface="Bell Gothic Std Light" pitchFamily="34" charset="0"/>
              </a:rPr>
              <a:t>	</a:t>
            </a:r>
            <a:r>
              <a:rPr lang="en-US" sz="2800" dirty="0" smtClean="0">
                <a:solidFill>
                  <a:schemeClr val="bg1">
                    <a:lumMod val="75000"/>
                    <a:lumOff val="25000"/>
                  </a:schemeClr>
                </a:solidFill>
                <a:latin typeface="Bell Gothic Std Light" pitchFamily="34" charset="0"/>
              </a:rPr>
              <a:t>Core</a:t>
            </a:r>
          </a:p>
          <a:p>
            <a:r>
              <a:rPr lang="en-US" sz="2800" dirty="0" smtClean="0">
                <a:solidFill>
                  <a:schemeClr val="bg1">
                    <a:lumMod val="75000"/>
                    <a:lumOff val="25000"/>
                  </a:schemeClr>
                </a:solidFill>
                <a:latin typeface="Bell Gothic Std Light" pitchFamily="34" charset="0"/>
              </a:rPr>
              <a:t>Research </a:t>
            </a:r>
          </a:p>
          <a:p>
            <a:r>
              <a:rPr lang="en-US" sz="2800" dirty="0" smtClean="0">
                <a:solidFill>
                  <a:schemeClr val="bg1">
                    <a:lumMod val="75000"/>
                    <a:lumOff val="25000"/>
                  </a:schemeClr>
                </a:solidFill>
                <a:latin typeface="Bell Gothic Std Light" pitchFamily="34" charset="0"/>
              </a:rPr>
              <a:t>Research Insights</a:t>
            </a:r>
          </a:p>
          <a:p>
            <a:r>
              <a:rPr lang="en-US" sz="2800" dirty="0" smtClean="0">
                <a:solidFill>
                  <a:schemeClr val="bg2">
                    <a:lumMod val="60000"/>
                    <a:lumOff val="40000"/>
                  </a:schemeClr>
                </a:solidFill>
                <a:latin typeface="Bell Gothic Std Light" pitchFamily="34" charset="0"/>
              </a:rPr>
              <a:t>Concept Development and Prototypes</a:t>
            </a:r>
          </a:p>
          <a:p>
            <a:r>
              <a:rPr lang="en-US" sz="2800" dirty="0" smtClean="0">
                <a:solidFill>
                  <a:schemeClr val="bg1">
                    <a:lumMod val="75000"/>
                    <a:lumOff val="25000"/>
                  </a:schemeClr>
                </a:solidFill>
                <a:latin typeface="Bell Gothic Std Light" pitchFamily="34" charset="0"/>
              </a:rPr>
              <a:t>Evaluations</a:t>
            </a:r>
          </a:p>
          <a:p>
            <a:r>
              <a:rPr lang="en-US" sz="2800" dirty="0" smtClean="0">
                <a:solidFill>
                  <a:schemeClr val="bg1">
                    <a:lumMod val="75000"/>
                    <a:lumOff val="25000"/>
                  </a:schemeClr>
                </a:solidFill>
                <a:latin typeface="Bell Gothic Std Light" pitchFamily="34" charset="0"/>
              </a:rPr>
              <a:t>Final Redesign</a:t>
            </a:r>
          </a:p>
          <a:p>
            <a:r>
              <a:rPr lang="en-US" sz="2800" dirty="0" smtClean="0">
                <a:solidFill>
                  <a:schemeClr val="bg1">
                    <a:lumMod val="75000"/>
                    <a:lumOff val="25000"/>
                  </a:schemeClr>
                </a:solidFill>
                <a:latin typeface="Bell Gothic Std Light" pitchFamily="34" charset="0"/>
              </a:rPr>
              <a:t>Future Considerations</a:t>
            </a:r>
          </a:p>
          <a:p>
            <a:r>
              <a:rPr lang="en-US" sz="2800" dirty="0" smtClean="0">
                <a:solidFill>
                  <a:schemeClr val="bg1">
                    <a:lumMod val="75000"/>
                    <a:lumOff val="25000"/>
                  </a:schemeClr>
                </a:solidFill>
                <a:latin typeface="Bell Gothic Std Light" pitchFamily="34" charset="0"/>
              </a:rPr>
              <a:t>Reflection</a:t>
            </a:r>
            <a:endParaRPr lang="en-US" sz="2800" dirty="0">
              <a:solidFill>
                <a:schemeClr val="bg1">
                  <a:lumMod val="75000"/>
                  <a:lumOff val="25000"/>
                </a:schemeClr>
              </a:solidFill>
              <a:latin typeface="Bell Gothic Std Light" pitchFamily="34" charset="0"/>
            </a:endParaRPr>
          </a:p>
        </p:txBody>
      </p:sp>
    </p:spTree>
    <p:extLst>
      <p:ext uri="{BB962C8B-B14F-4D97-AF65-F5344CB8AC3E}">
        <p14:creationId xmlns:p14="http://schemas.microsoft.com/office/powerpoint/2010/main" val="39110889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What is an alternate </a:t>
            </a:r>
            <a:r>
              <a:rPr lang="en-US" sz="6600" dirty="0">
                <a:solidFill>
                  <a:srgbClr val="558ED5"/>
                </a:solidFill>
                <a:latin typeface="Bell Gothic Std Black"/>
                <a:cs typeface="Bell Gothic Std Black"/>
              </a:rPr>
              <a:t>r</a:t>
            </a:r>
            <a:r>
              <a:rPr lang="en-US" sz="6600" dirty="0" smtClean="0">
                <a:solidFill>
                  <a:srgbClr val="558ED5"/>
                </a:solidFill>
                <a:latin typeface="Bell Gothic Std Black"/>
                <a:cs typeface="Bell Gothic Std Black"/>
              </a:rPr>
              <a:t>eality </a:t>
            </a:r>
            <a:r>
              <a:rPr lang="en-US" sz="6600" dirty="0">
                <a:solidFill>
                  <a:srgbClr val="558ED5"/>
                </a:solidFill>
                <a:latin typeface="Bell Gothic Std Black"/>
                <a:cs typeface="Bell Gothic Std Black"/>
              </a:rPr>
              <a:t>g</a:t>
            </a:r>
            <a:r>
              <a:rPr lang="en-US" sz="6600" dirty="0" smtClean="0">
                <a:solidFill>
                  <a:srgbClr val="558ED5"/>
                </a:solidFill>
                <a:latin typeface="Bell Gothic Std Black"/>
                <a:cs typeface="Bell Gothic Std Black"/>
              </a:rPr>
              <a:t>ame?</a:t>
            </a:r>
            <a:endParaRPr lang="en-US" sz="6600" dirty="0">
              <a:solidFill>
                <a:srgbClr val="558ED5"/>
              </a:solidFill>
              <a:latin typeface="Bell Gothic Std Black"/>
              <a:cs typeface="Bell Gothic Std Black"/>
            </a:endParaRPr>
          </a:p>
        </p:txBody>
      </p:sp>
      <p:sp>
        <p:nvSpPr>
          <p:cNvPr id="4" name="TextBox 3"/>
          <p:cNvSpPr txBox="1"/>
          <p:nvPr/>
        </p:nvSpPr>
        <p:spPr>
          <a:xfrm>
            <a:off x="-1386584" y="2385884"/>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8519630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77860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085" y="0"/>
            <a:ext cx="6395830" cy="6858000"/>
          </a:xfrm>
          <a:prstGeom prst="rect">
            <a:avLst/>
          </a:prstGeom>
        </p:spPr>
      </p:pic>
    </p:spTree>
    <p:extLst>
      <p:ext uri="{BB962C8B-B14F-4D97-AF65-F5344CB8AC3E}">
        <p14:creationId xmlns:p14="http://schemas.microsoft.com/office/powerpoint/2010/main" val="14407267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30173.JPG"/>
          <p:cNvPicPr>
            <a:picLocks noChangeAspect="1"/>
          </p:cNvPicPr>
          <p:nvPr/>
        </p:nvPicPr>
        <p:blipFill rotWithShape="1">
          <a:blip r:embed="rId3">
            <a:extLst>
              <a:ext uri="{28A0092B-C50C-407E-A947-70E740481C1C}">
                <a14:useLocalDpi xmlns:a14="http://schemas.microsoft.com/office/drawing/2010/main" val="0"/>
              </a:ext>
            </a:extLst>
          </a:blip>
          <a:srcRect l="5341"/>
          <a:stretch/>
        </p:blipFill>
        <p:spPr>
          <a:xfrm>
            <a:off x="244212" y="0"/>
            <a:ext cx="8655576" cy="6858000"/>
          </a:xfrm>
          <a:prstGeom prst="rect">
            <a:avLst/>
          </a:prstGeom>
        </p:spPr>
      </p:pic>
    </p:spTree>
    <p:extLst>
      <p:ext uri="{BB962C8B-B14F-4D97-AF65-F5344CB8AC3E}">
        <p14:creationId xmlns:p14="http://schemas.microsoft.com/office/powerpoint/2010/main" val="19038579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0301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41422880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857500"/>
            <a:ext cx="8229600" cy="1143000"/>
          </a:xfrm>
        </p:spPr>
        <p:txBody>
          <a:bodyPr>
            <a:noAutofit/>
          </a:bodyPr>
          <a:lstStyle/>
          <a:p>
            <a:r>
              <a:rPr lang="en-US" sz="6600" dirty="0" err="1" smtClean="0">
                <a:solidFill>
                  <a:srgbClr val="558ED5"/>
                </a:solidFill>
                <a:latin typeface="Bell Gothic Std Black"/>
                <a:cs typeface="Bell Gothic Std Black"/>
              </a:rPr>
              <a:t>EvilCorp</a:t>
            </a:r>
            <a:endParaRPr lang="en-US" sz="6600" dirty="0">
              <a:solidFill>
                <a:srgbClr val="558ED5"/>
              </a:solidFill>
              <a:latin typeface="Bell Gothic Std Black"/>
              <a:cs typeface="Bell Gothic Std Black"/>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Concept Development</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8782676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Candidate Desirability</a:t>
            </a:r>
            <a:endParaRPr lang="en-US" sz="6600" dirty="0">
              <a:solidFill>
                <a:srgbClr val="558ED5"/>
              </a:solidFill>
              <a:latin typeface="Bell Gothic Std Black"/>
              <a:cs typeface="Bell Gothic Std Black"/>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Concept Development</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7735621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yerRankingSketch2.jpg"/>
          <p:cNvPicPr>
            <a:picLocks noChangeAspect="1"/>
          </p:cNvPicPr>
          <p:nvPr/>
        </p:nvPicPr>
        <p:blipFill rotWithShape="1">
          <a:blip r:embed="rId3">
            <a:extLst>
              <a:ext uri="{28A0092B-C50C-407E-A947-70E740481C1C}">
                <a14:useLocalDpi xmlns:a14="http://schemas.microsoft.com/office/drawing/2010/main" val="0"/>
              </a:ext>
            </a:extLst>
          </a:blip>
          <a:srcRect l="7783" r="6143"/>
          <a:stretch/>
        </p:blipFill>
        <p:spPr>
          <a:xfrm>
            <a:off x="542937" y="770797"/>
            <a:ext cx="3639759" cy="2383791"/>
          </a:xfrm>
          <a:prstGeom prst="rect">
            <a:avLst/>
          </a:prstGeom>
        </p:spPr>
      </p:pic>
      <p:pic>
        <p:nvPicPr>
          <p:cNvPr id="6" name="Picture 5" desc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434" y="770797"/>
            <a:ext cx="3948782" cy="2432392"/>
          </a:xfrm>
          <a:prstGeom prst="rect">
            <a:avLst/>
          </a:prstGeom>
        </p:spPr>
      </p:pic>
      <p:pic>
        <p:nvPicPr>
          <p:cNvPr id="7" name="Picture 6" descr="employeeDesirability.png"/>
          <p:cNvPicPr>
            <a:picLocks noChangeAspect="1"/>
          </p:cNvPicPr>
          <p:nvPr/>
        </p:nvPicPr>
        <p:blipFill rotWithShape="1">
          <a:blip r:embed="rId5">
            <a:extLst>
              <a:ext uri="{28A0092B-C50C-407E-A947-70E740481C1C}">
                <a14:useLocalDpi xmlns:a14="http://schemas.microsoft.com/office/drawing/2010/main" val="0"/>
              </a:ext>
            </a:extLst>
          </a:blip>
          <a:srcRect l="1376"/>
          <a:stretch/>
        </p:blipFill>
        <p:spPr>
          <a:xfrm>
            <a:off x="593020" y="3752603"/>
            <a:ext cx="3589676" cy="2390665"/>
          </a:xfrm>
          <a:prstGeom prst="rect">
            <a:avLst/>
          </a:prstGeom>
        </p:spPr>
      </p:pic>
      <p:pic>
        <p:nvPicPr>
          <p:cNvPr id="8" name="Picture 7" descr="playerRankings.jpg"/>
          <p:cNvPicPr>
            <a:picLocks noChangeAspect="1"/>
          </p:cNvPicPr>
          <p:nvPr/>
        </p:nvPicPr>
        <p:blipFill rotWithShape="1">
          <a:blip r:embed="rId6">
            <a:extLst>
              <a:ext uri="{28A0092B-C50C-407E-A947-70E740481C1C}">
                <a14:useLocalDpi xmlns:a14="http://schemas.microsoft.com/office/drawing/2010/main" val="0"/>
              </a:ext>
            </a:extLst>
          </a:blip>
          <a:srcRect l="5082" t="9801" r="7104" b="4958"/>
          <a:stretch/>
        </p:blipFill>
        <p:spPr>
          <a:xfrm>
            <a:off x="4700435" y="3752605"/>
            <a:ext cx="3948782" cy="2390664"/>
          </a:xfrm>
          <a:prstGeom prst="rect">
            <a:avLst/>
          </a:prstGeom>
          <a:ln>
            <a:noFill/>
          </a:ln>
        </p:spPr>
      </p:pic>
    </p:spTree>
    <p:extLst>
      <p:ext uri="{BB962C8B-B14F-4D97-AF65-F5344CB8AC3E}">
        <p14:creationId xmlns:p14="http://schemas.microsoft.com/office/powerpoint/2010/main" val="42173392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ndidate Desirability - AKD8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0"/>
            <a:ext cx="9144000" cy="6645077"/>
          </a:xfrm>
          <a:prstGeom prst="rect">
            <a:avLst/>
          </a:prstGeom>
        </p:spPr>
      </p:pic>
    </p:spTree>
    <p:extLst>
      <p:ext uri="{BB962C8B-B14F-4D97-AF65-F5344CB8AC3E}">
        <p14:creationId xmlns:p14="http://schemas.microsoft.com/office/powerpoint/2010/main" val="22551806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Bio</a:t>
            </a:r>
            <a:endParaRPr lang="en-US" sz="6600" dirty="0">
              <a:solidFill>
                <a:srgbClr val="558ED5"/>
              </a:solidFill>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Concept Development</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7967406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oSketch.jpg"/>
          <p:cNvPicPr>
            <a:picLocks noChangeAspect="1"/>
          </p:cNvPicPr>
          <p:nvPr/>
        </p:nvPicPr>
        <p:blipFill rotWithShape="1">
          <a:blip r:embed="rId3">
            <a:extLst>
              <a:ext uri="{28A0092B-C50C-407E-A947-70E740481C1C}">
                <a14:useLocalDpi xmlns:a14="http://schemas.microsoft.com/office/drawing/2010/main" val="0"/>
              </a:ext>
            </a:extLst>
          </a:blip>
          <a:srcRect l="12514" r="10874"/>
          <a:stretch/>
        </p:blipFill>
        <p:spPr>
          <a:xfrm>
            <a:off x="606163" y="577767"/>
            <a:ext cx="3620724" cy="2664197"/>
          </a:xfrm>
          <a:prstGeom prst="rect">
            <a:avLst/>
          </a:prstGeom>
        </p:spPr>
      </p:pic>
      <p:pic>
        <p:nvPicPr>
          <p:cNvPr id="6" name="Picture 5" descr="Bi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163" y="3700974"/>
            <a:ext cx="3937675" cy="266419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15383"/>
          <a:stretch/>
        </p:blipFill>
        <p:spPr>
          <a:xfrm>
            <a:off x="4900140" y="577767"/>
            <a:ext cx="3683789" cy="2664197"/>
          </a:xfrm>
          <a:prstGeom prst="rect">
            <a:avLst/>
          </a:prstGeom>
        </p:spPr>
      </p:pic>
    </p:spTree>
    <p:extLst>
      <p:ext uri="{BB962C8B-B14F-4D97-AF65-F5344CB8AC3E}">
        <p14:creationId xmlns:p14="http://schemas.microsoft.com/office/powerpoint/2010/main" val="12385309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2">
                    <a:lumMod val="60000"/>
                    <a:lumOff val="40000"/>
                  </a:schemeClr>
                </a:solidFill>
                <a:latin typeface="Bell Gothic Std Light" pitchFamily="34" charset="0"/>
              </a:rPr>
              <a:t>Final Design</a:t>
            </a:r>
          </a:p>
          <a:p>
            <a:r>
              <a:rPr lang="en-US" sz="2800" dirty="0" smtClean="0">
                <a:solidFill>
                  <a:schemeClr val="bg1">
                    <a:lumMod val="75000"/>
                    <a:lumOff val="25000"/>
                  </a:schemeClr>
                </a:solidFill>
                <a:latin typeface="Bell Gothic Std Light" pitchFamily="34" charset="0"/>
              </a:rPr>
              <a:t>Introduction</a:t>
            </a:r>
          </a:p>
          <a:p>
            <a:r>
              <a:rPr lang="en-US" sz="2800" dirty="0">
                <a:solidFill>
                  <a:schemeClr val="bg1">
                    <a:lumMod val="75000"/>
                    <a:lumOff val="25000"/>
                  </a:schemeClr>
                </a:solidFill>
                <a:latin typeface="Bell Gothic Std Light" pitchFamily="34" charset="0"/>
              </a:rPr>
              <a:t>	</a:t>
            </a:r>
            <a:r>
              <a:rPr lang="en-US" sz="2800" dirty="0" smtClean="0">
                <a:solidFill>
                  <a:schemeClr val="bg1">
                    <a:lumMod val="75000"/>
                    <a:lumOff val="25000"/>
                  </a:schemeClr>
                </a:solidFill>
                <a:latin typeface="Bell Gothic Std Light" pitchFamily="34" charset="0"/>
              </a:rPr>
              <a:t>Core</a:t>
            </a:r>
          </a:p>
          <a:p>
            <a:r>
              <a:rPr lang="en-US" sz="2800" dirty="0" smtClean="0">
                <a:solidFill>
                  <a:schemeClr val="bg1">
                    <a:lumMod val="75000"/>
                    <a:lumOff val="25000"/>
                  </a:schemeClr>
                </a:solidFill>
                <a:latin typeface="Bell Gothic Std Light" pitchFamily="34" charset="0"/>
              </a:rPr>
              <a:t>Research </a:t>
            </a:r>
          </a:p>
          <a:p>
            <a:r>
              <a:rPr lang="en-US" sz="2800" dirty="0" smtClean="0">
                <a:solidFill>
                  <a:schemeClr val="bg1">
                    <a:lumMod val="75000"/>
                    <a:lumOff val="25000"/>
                  </a:schemeClr>
                </a:solidFill>
                <a:latin typeface="Bell Gothic Std Light" pitchFamily="34" charset="0"/>
              </a:rPr>
              <a:t>Research Insights</a:t>
            </a:r>
          </a:p>
          <a:p>
            <a:r>
              <a:rPr lang="en-US" sz="2800" dirty="0" smtClean="0">
                <a:solidFill>
                  <a:schemeClr val="bg1">
                    <a:lumMod val="75000"/>
                    <a:lumOff val="25000"/>
                  </a:schemeClr>
                </a:solidFill>
                <a:latin typeface="Bell Gothic Std Light" pitchFamily="34" charset="0"/>
              </a:rPr>
              <a:t>Concept Development and Prototypes</a:t>
            </a:r>
          </a:p>
          <a:p>
            <a:r>
              <a:rPr lang="en-US" sz="2800" dirty="0" smtClean="0">
                <a:solidFill>
                  <a:schemeClr val="bg1">
                    <a:lumMod val="75000"/>
                    <a:lumOff val="25000"/>
                  </a:schemeClr>
                </a:solidFill>
                <a:latin typeface="Bell Gothic Std Light" pitchFamily="34" charset="0"/>
              </a:rPr>
              <a:t>Evaluations</a:t>
            </a:r>
          </a:p>
          <a:p>
            <a:r>
              <a:rPr lang="en-US" sz="2800" dirty="0" smtClean="0">
                <a:solidFill>
                  <a:schemeClr val="bg1">
                    <a:lumMod val="75000"/>
                    <a:lumOff val="25000"/>
                  </a:schemeClr>
                </a:solidFill>
                <a:latin typeface="Bell Gothic Std Light" pitchFamily="34" charset="0"/>
              </a:rPr>
              <a:t>Final Redesign</a:t>
            </a:r>
          </a:p>
          <a:p>
            <a:r>
              <a:rPr lang="en-US" sz="2800" dirty="0" smtClean="0">
                <a:solidFill>
                  <a:schemeClr val="bg1">
                    <a:lumMod val="75000"/>
                    <a:lumOff val="25000"/>
                  </a:schemeClr>
                </a:solidFill>
                <a:latin typeface="Bell Gothic Std Light" pitchFamily="34" charset="0"/>
              </a:rPr>
              <a:t>Future Considerations</a:t>
            </a:r>
          </a:p>
          <a:p>
            <a:r>
              <a:rPr lang="en-US" sz="2800" dirty="0" smtClean="0">
                <a:solidFill>
                  <a:schemeClr val="bg1">
                    <a:lumMod val="75000"/>
                    <a:lumOff val="25000"/>
                  </a:schemeClr>
                </a:solidFill>
                <a:latin typeface="Bell Gothic Std Light" pitchFamily="34" charset="0"/>
              </a:rPr>
              <a:t>Reflection</a:t>
            </a:r>
            <a:endParaRPr lang="en-US" sz="2800" dirty="0">
              <a:solidFill>
                <a:schemeClr val="bg1">
                  <a:lumMod val="75000"/>
                  <a:lumOff val="25000"/>
                </a:schemeClr>
              </a:solidFill>
              <a:latin typeface="Bell Gothic Std Light" pitchFamily="34" charset="0"/>
            </a:endParaRPr>
          </a:p>
        </p:txBody>
      </p:sp>
    </p:spTree>
    <p:extLst>
      <p:ext uri="{BB962C8B-B14F-4D97-AF65-F5344CB8AC3E}">
        <p14:creationId xmlns:p14="http://schemas.microsoft.com/office/powerpoint/2010/main" val="130735152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900"/>
            <a:ext cx="9144000" cy="6675971"/>
          </a:xfrm>
          <a:prstGeom prst="rect">
            <a:avLst/>
          </a:prstGeom>
        </p:spPr>
      </p:pic>
    </p:spTree>
    <p:extLst>
      <p:ext uri="{BB962C8B-B14F-4D97-AF65-F5344CB8AC3E}">
        <p14:creationId xmlns:p14="http://schemas.microsoft.com/office/powerpoint/2010/main" val="26600433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Request a Favor</a:t>
            </a:r>
            <a:endParaRPr lang="en-US" sz="6600" dirty="0">
              <a:solidFill>
                <a:srgbClr val="558ED5"/>
              </a:solidFill>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Concept Development</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19281549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1-04-14_14-28-39_9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579" y="159741"/>
            <a:ext cx="3715520" cy="3046595"/>
          </a:xfrm>
          <a:prstGeom prst="rect">
            <a:avLst/>
          </a:prstGeom>
        </p:spPr>
      </p:pic>
      <p:pic>
        <p:nvPicPr>
          <p:cNvPr id="6" name="Picture 5" descr="favors.jpg"/>
          <p:cNvPicPr>
            <a:picLocks noChangeAspect="1"/>
          </p:cNvPicPr>
          <p:nvPr/>
        </p:nvPicPr>
        <p:blipFill rotWithShape="1">
          <a:blip r:embed="rId4">
            <a:extLst>
              <a:ext uri="{28A0092B-C50C-407E-A947-70E740481C1C}">
                <a14:useLocalDpi xmlns:a14="http://schemas.microsoft.com/office/drawing/2010/main" val="0"/>
              </a:ext>
            </a:extLst>
          </a:blip>
          <a:srcRect t="10046" r="2785" b="4836"/>
          <a:stretch/>
        </p:blipFill>
        <p:spPr>
          <a:xfrm>
            <a:off x="1372059" y="3372592"/>
            <a:ext cx="6124560" cy="3344536"/>
          </a:xfrm>
          <a:prstGeom prst="rect">
            <a:avLst/>
          </a:prstGeom>
        </p:spPr>
      </p:pic>
    </p:spTree>
    <p:extLst>
      <p:ext uri="{BB962C8B-B14F-4D97-AF65-F5344CB8AC3E}">
        <p14:creationId xmlns:p14="http://schemas.microsoft.com/office/powerpoint/2010/main" val="357370264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questAFav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0"/>
            <a:ext cx="9144000" cy="6637380"/>
          </a:xfrm>
          <a:prstGeom prst="rect">
            <a:avLst/>
          </a:prstGeom>
        </p:spPr>
      </p:pic>
    </p:spTree>
    <p:extLst>
      <p:ext uri="{BB962C8B-B14F-4D97-AF65-F5344CB8AC3E}">
        <p14:creationId xmlns:p14="http://schemas.microsoft.com/office/powerpoint/2010/main" val="249333016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Message Board</a:t>
            </a:r>
            <a:endParaRPr lang="en-US" sz="6600" dirty="0">
              <a:solidFill>
                <a:srgbClr val="558ED5"/>
              </a:solidFill>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Concept Development</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26453954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ssageBoar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683" y="195946"/>
            <a:ext cx="4571999" cy="2969199"/>
          </a:xfrm>
          <a:prstGeom prst="rect">
            <a:avLst/>
          </a:prstGeom>
        </p:spPr>
      </p:pic>
      <p:pic>
        <p:nvPicPr>
          <p:cNvPr id="6" name="Picture 5" descr="messageBoar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536" y="3408222"/>
            <a:ext cx="4438292" cy="3267428"/>
          </a:xfrm>
          <a:prstGeom prst="rect">
            <a:avLst/>
          </a:prstGeom>
        </p:spPr>
      </p:pic>
    </p:spTree>
    <p:extLst>
      <p:ext uri="{BB962C8B-B14F-4D97-AF65-F5344CB8AC3E}">
        <p14:creationId xmlns:p14="http://schemas.microsoft.com/office/powerpoint/2010/main" val="15587196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ssage 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16999"/>
          </a:xfrm>
          <a:prstGeom prst="rect">
            <a:avLst/>
          </a:prstGeom>
        </p:spPr>
      </p:pic>
    </p:spTree>
    <p:extLst>
      <p:ext uri="{BB962C8B-B14F-4D97-AF65-F5344CB8AC3E}">
        <p14:creationId xmlns:p14="http://schemas.microsoft.com/office/powerpoint/2010/main" val="16504958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1">
                    <a:lumMod val="75000"/>
                    <a:lumOff val="25000"/>
                  </a:schemeClr>
                </a:solidFill>
                <a:latin typeface="Bell Gothic Std Light" pitchFamily="34" charset="0"/>
              </a:rPr>
              <a:t>Final Design</a:t>
            </a:r>
          </a:p>
          <a:p>
            <a:r>
              <a:rPr lang="en-US" sz="2800" dirty="0" smtClean="0">
                <a:solidFill>
                  <a:schemeClr val="bg1">
                    <a:lumMod val="75000"/>
                    <a:lumOff val="25000"/>
                  </a:schemeClr>
                </a:solidFill>
                <a:latin typeface="Bell Gothic Std Light" pitchFamily="34" charset="0"/>
              </a:rPr>
              <a:t>Introduction</a:t>
            </a:r>
          </a:p>
          <a:p>
            <a:r>
              <a:rPr lang="en-US" sz="2800" dirty="0">
                <a:solidFill>
                  <a:schemeClr val="bg1">
                    <a:lumMod val="75000"/>
                    <a:lumOff val="25000"/>
                  </a:schemeClr>
                </a:solidFill>
                <a:latin typeface="Bell Gothic Std Light" pitchFamily="34" charset="0"/>
              </a:rPr>
              <a:t>	</a:t>
            </a:r>
            <a:r>
              <a:rPr lang="en-US" sz="2800" dirty="0" smtClean="0">
                <a:solidFill>
                  <a:schemeClr val="bg1">
                    <a:lumMod val="75000"/>
                    <a:lumOff val="25000"/>
                  </a:schemeClr>
                </a:solidFill>
                <a:latin typeface="Bell Gothic Std Light" pitchFamily="34" charset="0"/>
              </a:rPr>
              <a:t>Core</a:t>
            </a:r>
          </a:p>
          <a:p>
            <a:r>
              <a:rPr lang="en-US" sz="2800" dirty="0" smtClean="0">
                <a:solidFill>
                  <a:schemeClr val="bg1">
                    <a:lumMod val="75000"/>
                    <a:lumOff val="25000"/>
                  </a:schemeClr>
                </a:solidFill>
                <a:latin typeface="Bell Gothic Std Light" pitchFamily="34" charset="0"/>
              </a:rPr>
              <a:t>Research </a:t>
            </a:r>
          </a:p>
          <a:p>
            <a:r>
              <a:rPr lang="en-US" sz="2800" dirty="0" smtClean="0">
                <a:solidFill>
                  <a:schemeClr val="bg1">
                    <a:lumMod val="75000"/>
                    <a:lumOff val="25000"/>
                  </a:schemeClr>
                </a:solidFill>
                <a:latin typeface="Bell Gothic Std Light" pitchFamily="34" charset="0"/>
              </a:rPr>
              <a:t>Research Insights</a:t>
            </a:r>
          </a:p>
          <a:p>
            <a:r>
              <a:rPr lang="en-US" sz="2800" dirty="0" smtClean="0">
                <a:solidFill>
                  <a:schemeClr val="bg1">
                    <a:lumMod val="75000"/>
                    <a:lumOff val="25000"/>
                  </a:schemeClr>
                </a:solidFill>
                <a:latin typeface="Bell Gothic Std Light" pitchFamily="34" charset="0"/>
              </a:rPr>
              <a:t>Concept Development and Prototypes</a:t>
            </a:r>
          </a:p>
          <a:p>
            <a:r>
              <a:rPr lang="en-US" sz="2800" dirty="0" smtClean="0">
                <a:solidFill>
                  <a:schemeClr val="bg2">
                    <a:lumMod val="60000"/>
                    <a:lumOff val="40000"/>
                  </a:schemeClr>
                </a:solidFill>
                <a:latin typeface="Bell Gothic Std Light" pitchFamily="34" charset="0"/>
              </a:rPr>
              <a:t>Evaluations</a:t>
            </a:r>
          </a:p>
          <a:p>
            <a:r>
              <a:rPr lang="en-US" sz="2800" dirty="0" smtClean="0">
                <a:solidFill>
                  <a:schemeClr val="bg1">
                    <a:lumMod val="75000"/>
                    <a:lumOff val="25000"/>
                  </a:schemeClr>
                </a:solidFill>
                <a:latin typeface="Bell Gothic Std Light" pitchFamily="34" charset="0"/>
              </a:rPr>
              <a:t>Final Redesign</a:t>
            </a:r>
          </a:p>
          <a:p>
            <a:r>
              <a:rPr lang="en-US" sz="2800" dirty="0" smtClean="0">
                <a:solidFill>
                  <a:schemeClr val="bg1">
                    <a:lumMod val="75000"/>
                    <a:lumOff val="25000"/>
                  </a:schemeClr>
                </a:solidFill>
                <a:latin typeface="Bell Gothic Std Light" pitchFamily="34" charset="0"/>
              </a:rPr>
              <a:t>Future Considerations</a:t>
            </a:r>
          </a:p>
          <a:p>
            <a:r>
              <a:rPr lang="en-US" sz="2800" dirty="0" smtClean="0">
                <a:solidFill>
                  <a:schemeClr val="bg1">
                    <a:lumMod val="75000"/>
                    <a:lumOff val="25000"/>
                  </a:schemeClr>
                </a:solidFill>
                <a:latin typeface="Bell Gothic Std Light" pitchFamily="34" charset="0"/>
              </a:rPr>
              <a:t>Reflection</a:t>
            </a:r>
            <a:endParaRPr lang="en-US" sz="2800" dirty="0">
              <a:solidFill>
                <a:schemeClr val="bg1">
                  <a:lumMod val="75000"/>
                  <a:lumOff val="25000"/>
                </a:schemeClr>
              </a:solidFill>
              <a:latin typeface="Bell Gothic Std Light" pitchFamily="34" charset="0"/>
            </a:endParaRPr>
          </a:p>
        </p:txBody>
      </p:sp>
    </p:spTree>
    <p:extLst>
      <p:ext uri="{BB962C8B-B14F-4D97-AF65-F5344CB8AC3E}">
        <p14:creationId xmlns:p14="http://schemas.microsoft.com/office/powerpoint/2010/main" val="391108891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rgbClr val="558ED5"/>
                </a:solidFill>
                <a:latin typeface="Bell Gothic Std Black"/>
                <a:cs typeface="Bell Gothic Std Black"/>
              </a:rPr>
              <a:t>Website Evaluation</a:t>
            </a:r>
            <a:endParaRPr lang="en-US" sz="6600" dirty="0">
              <a:solidFill>
                <a:srgbClr val="558ED5"/>
              </a:solidFill>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Evaluations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17040419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vors.jpg"/>
          <p:cNvPicPr>
            <a:picLocks noChangeAspect="1"/>
          </p:cNvPicPr>
          <p:nvPr/>
        </p:nvPicPr>
        <p:blipFill rotWithShape="1">
          <a:blip r:embed="rId3">
            <a:extLst>
              <a:ext uri="{28A0092B-C50C-407E-A947-70E740481C1C}">
                <a14:useLocalDpi xmlns:a14="http://schemas.microsoft.com/office/drawing/2010/main" val="0"/>
              </a:ext>
            </a:extLst>
          </a:blip>
          <a:srcRect l="14842" t="10046" r="15418" b="19024"/>
          <a:stretch/>
        </p:blipFill>
        <p:spPr>
          <a:xfrm>
            <a:off x="380011" y="3682522"/>
            <a:ext cx="4074375" cy="2584515"/>
          </a:xfrm>
          <a:prstGeom prst="rect">
            <a:avLst/>
          </a:prstGeom>
        </p:spPr>
      </p:pic>
      <p:pic>
        <p:nvPicPr>
          <p:cNvPr id="3" name="Picture 2" descr="messageBoard.PNG"/>
          <p:cNvPicPr>
            <a:picLocks noChangeAspect="1"/>
          </p:cNvPicPr>
          <p:nvPr/>
        </p:nvPicPr>
        <p:blipFill rotWithShape="1">
          <a:blip r:embed="rId4">
            <a:extLst>
              <a:ext uri="{28A0092B-C50C-407E-A947-70E740481C1C}">
                <a14:useLocalDpi xmlns:a14="http://schemas.microsoft.com/office/drawing/2010/main" val="0"/>
              </a:ext>
            </a:extLst>
          </a:blip>
          <a:srcRect r="7402" b="14844"/>
          <a:stretch/>
        </p:blipFill>
        <p:spPr>
          <a:xfrm>
            <a:off x="380011" y="541972"/>
            <a:ext cx="4074375" cy="2758473"/>
          </a:xfrm>
          <a:prstGeom prst="rect">
            <a:avLst/>
          </a:prstGeom>
        </p:spPr>
      </p:pic>
      <p:pic>
        <p:nvPicPr>
          <p:cNvPr id="4" name="Picture 3" descr="playerRankings.jpg"/>
          <p:cNvPicPr>
            <a:picLocks noChangeAspect="1"/>
          </p:cNvPicPr>
          <p:nvPr/>
        </p:nvPicPr>
        <p:blipFill rotWithShape="1">
          <a:blip r:embed="rId5">
            <a:extLst>
              <a:ext uri="{28A0092B-C50C-407E-A947-70E740481C1C}">
                <a14:useLocalDpi xmlns:a14="http://schemas.microsoft.com/office/drawing/2010/main" val="0"/>
              </a:ext>
            </a:extLst>
          </a:blip>
          <a:srcRect l="15093" t="9802" r="16725" b="13754"/>
          <a:stretch/>
        </p:blipFill>
        <p:spPr>
          <a:xfrm>
            <a:off x="4807338" y="541972"/>
            <a:ext cx="3944813" cy="2758473"/>
          </a:xfrm>
          <a:prstGeom prst="rect">
            <a:avLst/>
          </a:prstGeom>
          <a:ln>
            <a:noFill/>
          </a:ln>
        </p:spPr>
      </p:pic>
      <p:pic>
        <p:nvPicPr>
          <p:cNvPr id="6" name="Picture 5" descr="taskList.jpg"/>
          <p:cNvPicPr>
            <a:picLocks noChangeAspect="1"/>
          </p:cNvPicPr>
          <p:nvPr/>
        </p:nvPicPr>
        <p:blipFill rotWithShape="1">
          <a:blip r:embed="rId6">
            <a:extLst>
              <a:ext uri="{28A0092B-C50C-407E-A947-70E740481C1C}">
                <a14:useLocalDpi xmlns:a14="http://schemas.microsoft.com/office/drawing/2010/main" val="0"/>
              </a:ext>
            </a:extLst>
          </a:blip>
          <a:srcRect l="15103" t="10291" r="16325" b="17678"/>
          <a:stretch/>
        </p:blipFill>
        <p:spPr>
          <a:xfrm>
            <a:off x="4807339" y="3682522"/>
            <a:ext cx="3944813" cy="2584515"/>
          </a:xfrm>
          <a:prstGeom prst="rect">
            <a:avLst/>
          </a:prstGeom>
        </p:spPr>
      </p:pic>
    </p:spTree>
    <p:extLst>
      <p:ext uri="{BB962C8B-B14F-4D97-AF65-F5344CB8AC3E}">
        <p14:creationId xmlns:p14="http://schemas.microsoft.com/office/powerpoint/2010/main" val="12148503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337855140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Wording</a:t>
            </a:r>
            <a:endParaRPr lang="en-US" sz="6600" dirty="0">
              <a:solidFill>
                <a:schemeClr val="bg2">
                  <a:lumMod val="60000"/>
                  <a:lumOff val="40000"/>
                </a:schemeClr>
              </a:solidFill>
              <a:latin typeface="Bell Gothic Std Black" pitchFamily="34" charset="0"/>
            </a:endParaRPr>
          </a:p>
        </p:txBody>
      </p:sp>
      <p:sp>
        <p:nvSpPr>
          <p:cNvPr id="5" name="TextBox 4"/>
          <p:cNvSpPr txBox="1"/>
          <p:nvPr/>
        </p:nvSpPr>
        <p:spPr>
          <a:xfrm>
            <a:off x="2911000" y="3951732"/>
            <a:ext cx="3322000" cy="461665"/>
          </a:xfrm>
          <a:prstGeom prst="rect">
            <a:avLst/>
          </a:prstGeom>
          <a:noFill/>
        </p:spPr>
        <p:txBody>
          <a:bodyPr wrap="none" rtlCol="0">
            <a:spAutoFit/>
          </a:bodyPr>
          <a:lstStyle/>
          <a:p>
            <a:r>
              <a:rPr lang="en-US" sz="2400" dirty="0" smtClean="0">
                <a:latin typeface="Bell Gothic Std Light" pitchFamily="34" charset="0"/>
              </a:rPr>
              <a:t>Contextual to the game!</a:t>
            </a:r>
            <a:endParaRPr lang="en-US" sz="2400" dirty="0">
              <a:latin typeface="Bell Gothic Std Light" pitchFamily="34" charset="0"/>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24550358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rgbClr val="558ED5"/>
                </a:solidFill>
                <a:latin typeface="Bell Gothic Std Black"/>
                <a:cs typeface="Bell Gothic Std Black"/>
              </a:rPr>
              <a:t>Physical Evaluation</a:t>
            </a:r>
            <a:endParaRPr lang="en-US" sz="6600" dirty="0">
              <a:solidFill>
                <a:srgbClr val="558ED5"/>
              </a:solidFill>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Evaluations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260913506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lcsnap-2011-04-11-20h30m10s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pic>
        <p:nvPicPr>
          <p:cNvPr id="2" name="Picture 1" descr="DanEma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0899"/>
            <a:ext cx="4730738" cy="2071447"/>
          </a:xfrm>
          <a:prstGeom prst="rect">
            <a:avLst/>
          </a:prstGeom>
        </p:spPr>
      </p:pic>
    </p:spTree>
    <p:extLst>
      <p:ext uri="{BB962C8B-B14F-4D97-AF65-F5344CB8AC3E}">
        <p14:creationId xmlns:p14="http://schemas.microsoft.com/office/powerpoint/2010/main" val="335688042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13033318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What is a QR code?</a:t>
            </a:r>
            <a:endParaRPr lang="en-US" sz="6600" dirty="0">
              <a:solidFill>
                <a:schemeClr val="bg2">
                  <a:lumMod val="60000"/>
                  <a:lumOff val="40000"/>
                </a:schemeClr>
              </a:solidFill>
              <a:latin typeface="Bell Gothic Std Black" pitchFamily="34" charset="0"/>
            </a:endParaRPr>
          </a:p>
        </p:txBody>
      </p:sp>
      <p:sp>
        <p:nvSpPr>
          <p:cNvPr id="6"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
        <p:nvSpPr>
          <p:cNvPr id="7" name="TextBox 6"/>
          <p:cNvSpPr txBox="1"/>
          <p:nvPr/>
        </p:nvSpPr>
        <p:spPr>
          <a:xfrm>
            <a:off x="3062613" y="3935857"/>
            <a:ext cx="3018775" cy="461665"/>
          </a:xfrm>
          <a:prstGeom prst="rect">
            <a:avLst/>
          </a:prstGeom>
          <a:noFill/>
        </p:spPr>
        <p:txBody>
          <a:bodyPr wrap="none" rtlCol="0">
            <a:spAutoFit/>
          </a:bodyPr>
          <a:lstStyle/>
          <a:p>
            <a:r>
              <a:rPr lang="en-US" sz="2400" dirty="0" smtClean="0">
                <a:latin typeface="Bell Gothic Std Light" pitchFamily="34" charset="0"/>
              </a:rPr>
              <a:t>Communicate clearly!</a:t>
            </a:r>
            <a:endParaRPr lang="en-US" sz="2400" dirty="0">
              <a:latin typeface="Bell Gothic Std Light" pitchFamily="34" charset="0"/>
            </a:endParaRPr>
          </a:p>
        </p:txBody>
      </p:sp>
    </p:spTree>
    <p:extLst>
      <p:ext uri="{BB962C8B-B14F-4D97-AF65-F5344CB8AC3E}">
        <p14:creationId xmlns:p14="http://schemas.microsoft.com/office/powerpoint/2010/main" val="142122777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sz="6600" dirty="0" smtClean="0">
                <a:solidFill>
                  <a:srgbClr val="558ED5"/>
                </a:solidFill>
                <a:latin typeface="Bell Gothic Std Black"/>
                <a:cs typeface="Bell Gothic Std Black"/>
              </a:rPr>
              <a:t>Live Game Evaluation</a:t>
            </a:r>
            <a:endParaRPr lang="en-US" sz="6600" dirty="0">
              <a:solidFill>
                <a:srgbClr val="558ED5"/>
              </a:solidFill>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Evaluations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27973627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ndidate Desirability - AKD8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3" y="443515"/>
            <a:ext cx="3906983" cy="2861247"/>
          </a:xfrm>
          <a:prstGeom prst="rect">
            <a:avLst/>
          </a:prstGeom>
        </p:spPr>
      </p:pic>
      <p:pic>
        <p:nvPicPr>
          <p:cNvPr id="5" name="Picture 4" descr="bi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13" y="3490341"/>
            <a:ext cx="3906983" cy="2852462"/>
          </a:xfrm>
          <a:prstGeom prst="rect">
            <a:avLst/>
          </a:prstGeom>
        </p:spPr>
      </p:pic>
      <p:pic>
        <p:nvPicPr>
          <p:cNvPr id="6" name="Picture 5" descr="RequestAFav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1761" y="443516"/>
            <a:ext cx="3941803" cy="2861247"/>
          </a:xfrm>
          <a:prstGeom prst="rect">
            <a:avLst/>
          </a:prstGeom>
        </p:spPr>
      </p:pic>
      <p:pic>
        <p:nvPicPr>
          <p:cNvPr id="7" name="Picture 6" descr="Message Boar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1761" y="3490342"/>
            <a:ext cx="3941803" cy="2852462"/>
          </a:xfrm>
          <a:prstGeom prst="rect">
            <a:avLst/>
          </a:prstGeom>
        </p:spPr>
      </p:pic>
    </p:spTree>
    <p:extLst>
      <p:ext uri="{BB962C8B-B14F-4D97-AF65-F5344CB8AC3E}">
        <p14:creationId xmlns:p14="http://schemas.microsoft.com/office/powerpoint/2010/main" val="302834712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35688425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182736436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35241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1647"/>
            <a:ext cx="9144000" cy="5154706"/>
          </a:xfrm>
          <a:prstGeom prst="rect">
            <a:avLst/>
          </a:prstGeom>
        </p:spPr>
      </p:pic>
    </p:spTree>
    <p:extLst>
      <p:ext uri="{BB962C8B-B14F-4D97-AF65-F5344CB8AC3E}">
        <p14:creationId xmlns:p14="http://schemas.microsoft.com/office/powerpoint/2010/main" val="337855140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1">
                    <a:lumMod val="75000"/>
                    <a:lumOff val="25000"/>
                  </a:schemeClr>
                </a:solidFill>
                <a:latin typeface="Bell Gothic Std Light" pitchFamily="34" charset="0"/>
              </a:rPr>
              <a:t>Final Design</a:t>
            </a:r>
          </a:p>
          <a:p>
            <a:r>
              <a:rPr lang="en-US" sz="2800" dirty="0" smtClean="0">
                <a:solidFill>
                  <a:schemeClr val="bg1">
                    <a:lumMod val="75000"/>
                    <a:lumOff val="25000"/>
                  </a:schemeClr>
                </a:solidFill>
                <a:latin typeface="Bell Gothic Std Light" pitchFamily="34" charset="0"/>
              </a:rPr>
              <a:t>Introduction</a:t>
            </a:r>
          </a:p>
          <a:p>
            <a:r>
              <a:rPr lang="en-US" sz="2800" dirty="0">
                <a:solidFill>
                  <a:schemeClr val="bg1">
                    <a:lumMod val="75000"/>
                    <a:lumOff val="25000"/>
                  </a:schemeClr>
                </a:solidFill>
                <a:latin typeface="Bell Gothic Std Light" pitchFamily="34" charset="0"/>
              </a:rPr>
              <a:t>	</a:t>
            </a:r>
            <a:r>
              <a:rPr lang="en-US" sz="2800" dirty="0" smtClean="0">
                <a:solidFill>
                  <a:schemeClr val="bg1">
                    <a:lumMod val="75000"/>
                    <a:lumOff val="25000"/>
                  </a:schemeClr>
                </a:solidFill>
                <a:latin typeface="Bell Gothic Std Light" pitchFamily="34" charset="0"/>
              </a:rPr>
              <a:t>Core</a:t>
            </a:r>
          </a:p>
          <a:p>
            <a:r>
              <a:rPr lang="en-US" sz="2800" dirty="0" smtClean="0">
                <a:solidFill>
                  <a:schemeClr val="bg1">
                    <a:lumMod val="75000"/>
                    <a:lumOff val="25000"/>
                  </a:schemeClr>
                </a:solidFill>
                <a:latin typeface="Bell Gothic Std Light" pitchFamily="34" charset="0"/>
              </a:rPr>
              <a:t>Research </a:t>
            </a:r>
          </a:p>
          <a:p>
            <a:r>
              <a:rPr lang="en-US" sz="2800" dirty="0" smtClean="0">
                <a:solidFill>
                  <a:schemeClr val="bg1">
                    <a:lumMod val="75000"/>
                    <a:lumOff val="25000"/>
                  </a:schemeClr>
                </a:solidFill>
                <a:latin typeface="Bell Gothic Std Light" pitchFamily="34" charset="0"/>
              </a:rPr>
              <a:t>Research Insights</a:t>
            </a:r>
          </a:p>
          <a:p>
            <a:r>
              <a:rPr lang="en-US" sz="2800" dirty="0" smtClean="0">
                <a:solidFill>
                  <a:schemeClr val="bg1">
                    <a:lumMod val="75000"/>
                    <a:lumOff val="25000"/>
                  </a:schemeClr>
                </a:solidFill>
                <a:latin typeface="Bell Gothic Std Light" pitchFamily="34" charset="0"/>
              </a:rPr>
              <a:t>Concept Development and Prototypes</a:t>
            </a:r>
          </a:p>
          <a:p>
            <a:r>
              <a:rPr lang="en-US" sz="2800" dirty="0" smtClean="0">
                <a:solidFill>
                  <a:schemeClr val="bg1">
                    <a:lumMod val="75000"/>
                    <a:lumOff val="25000"/>
                  </a:schemeClr>
                </a:solidFill>
                <a:latin typeface="Bell Gothic Std Light" pitchFamily="34" charset="0"/>
              </a:rPr>
              <a:t>Evaluations</a:t>
            </a:r>
          </a:p>
          <a:p>
            <a:r>
              <a:rPr lang="en-US" sz="2800" dirty="0" smtClean="0">
                <a:solidFill>
                  <a:schemeClr val="bg2">
                    <a:lumMod val="60000"/>
                    <a:lumOff val="40000"/>
                  </a:schemeClr>
                </a:solidFill>
                <a:latin typeface="Bell Gothic Std Light" pitchFamily="34" charset="0"/>
              </a:rPr>
              <a:t>Final Redesign</a:t>
            </a:r>
          </a:p>
          <a:p>
            <a:r>
              <a:rPr lang="en-US" sz="2800" dirty="0" smtClean="0">
                <a:solidFill>
                  <a:schemeClr val="bg1">
                    <a:lumMod val="75000"/>
                    <a:lumOff val="25000"/>
                  </a:schemeClr>
                </a:solidFill>
                <a:latin typeface="Bell Gothic Std Light" pitchFamily="34" charset="0"/>
              </a:rPr>
              <a:t>Future Considerations</a:t>
            </a:r>
          </a:p>
          <a:p>
            <a:r>
              <a:rPr lang="en-US" sz="2800" dirty="0" smtClean="0">
                <a:solidFill>
                  <a:schemeClr val="bg1">
                    <a:lumMod val="75000"/>
                    <a:lumOff val="25000"/>
                  </a:schemeClr>
                </a:solidFill>
                <a:latin typeface="Bell Gothic Std Light" pitchFamily="34" charset="0"/>
              </a:rPr>
              <a:t>Reflection</a:t>
            </a:r>
            <a:endParaRPr lang="en-US" sz="2800" dirty="0">
              <a:solidFill>
                <a:schemeClr val="bg1">
                  <a:lumMod val="75000"/>
                  <a:lumOff val="25000"/>
                </a:schemeClr>
              </a:solidFill>
              <a:latin typeface="Bell Gothic Std Light" pitchFamily="34" charset="0"/>
            </a:endParaRPr>
          </a:p>
        </p:txBody>
      </p:sp>
    </p:spTree>
    <p:extLst>
      <p:ext uri="{BB962C8B-B14F-4D97-AF65-F5344CB8AC3E}">
        <p14:creationId xmlns:p14="http://schemas.microsoft.com/office/powerpoint/2010/main" val="67176436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sz="4800" dirty="0">
                <a:latin typeface="Bell Gothic Std Black" pitchFamily="34" charset="0"/>
              </a:rPr>
              <a:t>“</a:t>
            </a:r>
            <a:r>
              <a:rPr lang="en-US" sz="4800" dirty="0">
                <a:solidFill>
                  <a:schemeClr val="bg2">
                    <a:lumMod val="60000"/>
                    <a:lumOff val="40000"/>
                  </a:schemeClr>
                </a:solidFill>
                <a:latin typeface="Bell Gothic Std Black" pitchFamily="34" charset="0"/>
              </a:rPr>
              <a:t>Slow response </a:t>
            </a:r>
            <a:r>
              <a:rPr lang="en-US" sz="4800" dirty="0">
                <a:latin typeface="Bell Gothic Std Black" pitchFamily="34" charset="0"/>
              </a:rPr>
              <a:t>time to validate codes.  I would have wanted an automated code validator after submission, so I could know if something counted right away.”</a:t>
            </a: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Final Redesign</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26183845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358" y="1"/>
            <a:ext cx="5131283" cy="343339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358" y="3424608"/>
            <a:ext cx="5131283" cy="3433392"/>
          </a:xfrm>
          <a:prstGeom prst="rect">
            <a:avLst/>
          </a:prstGeom>
        </p:spPr>
      </p:pic>
    </p:spTree>
    <p:extLst>
      <p:ext uri="{BB962C8B-B14F-4D97-AF65-F5344CB8AC3E}">
        <p14:creationId xmlns:p14="http://schemas.microsoft.com/office/powerpoint/2010/main" val="159209581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latin typeface="Bell Gothic Std Black" pitchFamily="34" charset="0"/>
              </a:rPr>
              <a:t>“</a:t>
            </a:r>
            <a:r>
              <a:rPr lang="en-US" sz="6600" dirty="0" smtClean="0">
                <a:solidFill>
                  <a:schemeClr val="bg2">
                    <a:lumMod val="60000"/>
                    <a:lumOff val="40000"/>
                  </a:schemeClr>
                </a:solidFill>
                <a:latin typeface="Bell Gothic Std Black" pitchFamily="34" charset="0"/>
              </a:rPr>
              <a:t>Blogging</a:t>
            </a:r>
            <a:r>
              <a:rPr lang="en-US" sz="6600" dirty="0" smtClean="0">
                <a:latin typeface="Bell Gothic Std Black" pitchFamily="34" charset="0"/>
              </a:rPr>
              <a:t> </a:t>
            </a:r>
            <a:r>
              <a:rPr lang="en-US" sz="6600" dirty="0">
                <a:latin typeface="Bell Gothic Std Black" pitchFamily="34" charset="0"/>
              </a:rPr>
              <a:t>out information instead of sending emails."</a:t>
            </a: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Final Redesign</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125111244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468"/>
            <a:ext cx="9144000" cy="6351063"/>
          </a:xfrm>
          <a:prstGeom prst="rect">
            <a:avLst/>
          </a:prstGeom>
        </p:spPr>
      </p:pic>
    </p:spTree>
    <p:extLst>
      <p:ext uri="{BB962C8B-B14F-4D97-AF65-F5344CB8AC3E}">
        <p14:creationId xmlns:p14="http://schemas.microsoft.com/office/powerpoint/2010/main" val="22537461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latin typeface="Bell Gothic Std Black" pitchFamily="34" charset="0"/>
              </a:rPr>
              <a:t>“I would like to be able to </a:t>
            </a:r>
            <a:r>
              <a:rPr lang="en-US" sz="6600" dirty="0" smtClean="0">
                <a:solidFill>
                  <a:schemeClr val="bg2">
                    <a:lumMod val="60000"/>
                    <a:lumOff val="40000"/>
                  </a:schemeClr>
                </a:solidFill>
                <a:latin typeface="Bell Gothic Std Black" pitchFamily="34" charset="0"/>
              </a:rPr>
              <a:t>reply to a message.</a:t>
            </a:r>
            <a:r>
              <a:rPr lang="en-US" sz="6600" dirty="0" smtClean="0">
                <a:latin typeface="Bell Gothic Std Black" pitchFamily="34" charset="0"/>
              </a:rPr>
              <a:t>”</a:t>
            </a:r>
            <a:endParaRPr lang="en-US" sz="6600" dirty="0">
              <a:latin typeface="Bell Gothic Std Black" pitchFamily="34" charset="0"/>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Final Redesign</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7534762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138"/>
            <a:ext cx="9144000" cy="6469724"/>
          </a:xfrm>
          <a:prstGeom prst="rect">
            <a:avLst/>
          </a:prstGeom>
        </p:spPr>
      </p:pic>
    </p:spTree>
    <p:extLst>
      <p:ext uri="{BB962C8B-B14F-4D97-AF65-F5344CB8AC3E}">
        <p14:creationId xmlns:p14="http://schemas.microsoft.com/office/powerpoint/2010/main" val="187378421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1">
                    <a:lumMod val="75000"/>
                    <a:lumOff val="25000"/>
                  </a:schemeClr>
                </a:solidFill>
                <a:latin typeface="Bell Gothic Std Light" pitchFamily="34" charset="0"/>
              </a:rPr>
              <a:t>Final Design</a:t>
            </a:r>
          </a:p>
          <a:p>
            <a:r>
              <a:rPr lang="en-US" sz="2800" dirty="0" smtClean="0">
                <a:solidFill>
                  <a:schemeClr val="bg1">
                    <a:lumMod val="75000"/>
                    <a:lumOff val="25000"/>
                  </a:schemeClr>
                </a:solidFill>
                <a:latin typeface="Bell Gothic Std Light" pitchFamily="34" charset="0"/>
              </a:rPr>
              <a:t>Introduction</a:t>
            </a:r>
          </a:p>
          <a:p>
            <a:r>
              <a:rPr lang="en-US" sz="2800" dirty="0">
                <a:solidFill>
                  <a:schemeClr val="bg1">
                    <a:lumMod val="75000"/>
                    <a:lumOff val="25000"/>
                  </a:schemeClr>
                </a:solidFill>
                <a:latin typeface="Bell Gothic Std Light" pitchFamily="34" charset="0"/>
              </a:rPr>
              <a:t>	</a:t>
            </a:r>
            <a:r>
              <a:rPr lang="en-US" sz="2800" dirty="0" smtClean="0">
                <a:solidFill>
                  <a:schemeClr val="bg1">
                    <a:lumMod val="75000"/>
                    <a:lumOff val="25000"/>
                  </a:schemeClr>
                </a:solidFill>
                <a:latin typeface="Bell Gothic Std Light" pitchFamily="34" charset="0"/>
              </a:rPr>
              <a:t>Core</a:t>
            </a:r>
          </a:p>
          <a:p>
            <a:r>
              <a:rPr lang="en-US" sz="2800" dirty="0" smtClean="0">
                <a:solidFill>
                  <a:schemeClr val="bg1">
                    <a:lumMod val="75000"/>
                    <a:lumOff val="25000"/>
                  </a:schemeClr>
                </a:solidFill>
                <a:latin typeface="Bell Gothic Std Light" pitchFamily="34" charset="0"/>
              </a:rPr>
              <a:t>Research </a:t>
            </a:r>
          </a:p>
          <a:p>
            <a:r>
              <a:rPr lang="en-US" sz="2800" dirty="0" smtClean="0">
                <a:solidFill>
                  <a:schemeClr val="bg1">
                    <a:lumMod val="75000"/>
                    <a:lumOff val="25000"/>
                  </a:schemeClr>
                </a:solidFill>
                <a:latin typeface="Bell Gothic Std Light" pitchFamily="34" charset="0"/>
              </a:rPr>
              <a:t>Research Insights</a:t>
            </a:r>
          </a:p>
          <a:p>
            <a:r>
              <a:rPr lang="en-US" sz="2800" dirty="0" smtClean="0">
                <a:solidFill>
                  <a:schemeClr val="bg1">
                    <a:lumMod val="75000"/>
                    <a:lumOff val="25000"/>
                  </a:schemeClr>
                </a:solidFill>
                <a:latin typeface="Bell Gothic Std Light" pitchFamily="34" charset="0"/>
              </a:rPr>
              <a:t>Concept Development and Prototypes</a:t>
            </a:r>
          </a:p>
          <a:p>
            <a:r>
              <a:rPr lang="en-US" sz="2800" dirty="0" smtClean="0">
                <a:solidFill>
                  <a:schemeClr val="bg1">
                    <a:lumMod val="75000"/>
                    <a:lumOff val="25000"/>
                  </a:schemeClr>
                </a:solidFill>
                <a:latin typeface="Bell Gothic Std Light" pitchFamily="34" charset="0"/>
              </a:rPr>
              <a:t>Evaluations</a:t>
            </a:r>
          </a:p>
          <a:p>
            <a:r>
              <a:rPr lang="en-US" sz="2800" dirty="0" smtClean="0">
                <a:solidFill>
                  <a:schemeClr val="bg1">
                    <a:lumMod val="75000"/>
                    <a:lumOff val="25000"/>
                  </a:schemeClr>
                </a:solidFill>
                <a:latin typeface="Bell Gothic Std Light" pitchFamily="34" charset="0"/>
              </a:rPr>
              <a:t>Final Redesign</a:t>
            </a:r>
          </a:p>
          <a:p>
            <a:r>
              <a:rPr lang="en-US" sz="2800" dirty="0" smtClean="0">
                <a:solidFill>
                  <a:schemeClr val="bg2">
                    <a:lumMod val="60000"/>
                    <a:lumOff val="40000"/>
                  </a:schemeClr>
                </a:solidFill>
                <a:latin typeface="Bell Gothic Std Light" pitchFamily="34" charset="0"/>
              </a:rPr>
              <a:t>Future Considerations</a:t>
            </a:r>
          </a:p>
          <a:p>
            <a:r>
              <a:rPr lang="en-US" sz="2800" dirty="0" smtClean="0">
                <a:solidFill>
                  <a:schemeClr val="bg1">
                    <a:lumMod val="75000"/>
                    <a:lumOff val="25000"/>
                  </a:schemeClr>
                </a:solidFill>
                <a:latin typeface="Bell Gothic Std Light" pitchFamily="34" charset="0"/>
              </a:rPr>
              <a:t>Reflection</a:t>
            </a:r>
            <a:endParaRPr lang="en-US" sz="2800" dirty="0">
              <a:solidFill>
                <a:schemeClr val="bg1">
                  <a:lumMod val="75000"/>
                  <a:lumOff val="25000"/>
                </a:schemeClr>
              </a:solidFill>
              <a:latin typeface="Bell Gothic Std Light" pitchFamily="34" charset="0"/>
            </a:endParaRPr>
          </a:p>
        </p:txBody>
      </p:sp>
    </p:spTree>
    <p:extLst>
      <p:ext uri="{BB962C8B-B14F-4D97-AF65-F5344CB8AC3E}">
        <p14:creationId xmlns:p14="http://schemas.microsoft.com/office/powerpoint/2010/main" val="133405339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Learning</a:t>
            </a:r>
            <a:endParaRPr lang="en-US" sz="6600" dirty="0">
              <a:solidFill>
                <a:schemeClr val="bg2">
                  <a:lumMod val="60000"/>
                  <a:lumOff val="40000"/>
                </a:schemeClr>
              </a:solidFill>
              <a:latin typeface="Bell Gothic Std Black" pitchFamily="34" charset="0"/>
            </a:endParaRPr>
          </a:p>
        </p:txBody>
      </p:sp>
      <p:sp>
        <p:nvSpPr>
          <p:cNvPr id="5" name="TextBox 4"/>
          <p:cNvSpPr txBox="1"/>
          <p:nvPr/>
        </p:nvSpPr>
        <p:spPr>
          <a:xfrm>
            <a:off x="2599922" y="3906994"/>
            <a:ext cx="3944156" cy="461665"/>
          </a:xfrm>
          <a:prstGeom prst="rect">
            <a:avLst/>
          </a:prstGeom>
          <a:noFill/>
        </p:spPr>
        <p:txBody>
          <a:bodyPr wrap="none" rtlCol="0">
            <a:spAutoFit/>
          </a:bodyPr>
          <a:lstStyle/>
          <a:p>
            <a:r>
              <a:rPr lang="en-US" sz="2400" dirty="0" smtClean="0">
                <a:latin typeface="Bell Gothic Std Light" pitchFamily="34" charset="0"/>
              </a:rPr>
              <a:t>Kids and Education, Training</a:t>
            </a:r>
            <a:endParaRPr lang="en-US" sz="2400" dirty="0">
              <a:latin typeface="Bell Gothic Std Light" pitchFamily="34" charset="0"/>
            </a:endParaRPr>
          </a:p>
        </p:txBody>
      </p:sp>
      <p:sp>
        <p:nvSpPr>
          <p:cNvPr id="6"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Future Considerations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11594344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Community</a:t>
            </a:r>
            <a:endParaRPr lang="en-US" sz="6600" dirty="0">
              <a:solidFill>
                <a:schemeClr val="bg2">
                  <a:lumMod val="60000"/>
                  <a:lumOff val="40000"/>
                </a:schemeClr>
              </a:solidFill>
              <a:latin typeface="Bell Gothic Std Black" pitchFamily="34" charset="0"/>
            </a:endParaRPr>
          </a:p>
        </p:txBody>
      </p:sp>
      <p:sp>
        <p:nvSpPr>
          <p:cNvPr id="5" name="TextBox 4"/>
          <p:cNvSpPr txBox="1"/>
          <p:nvPr/>
        </p:nvSpPr>
        <p:spPr>
          <a:xfrm>
            <a:off x="2463116" y="3906994"/>
            <a:ext cx="4217769" cy="461665"/>
          </a:xfrm>
          <a:prstGeom prst="rect">
            <a:avLst/>
          </a:prstGeom>
          <a:noFill/>
        </p:spPr>
        <p:txBody>
          <a:bodyPr wrap="none" rtlCol="0">
            <a:spAutoFit/>
          </a:bodyPr>
          <a:lstStyle/>
          <a:p>
            <a:r>
              <a:rPr lang="en-US" sz="2400" dirty="0" smtClean="0">
                <a:latin typeface="Bell Gothic Std Light" pitchFamily="34" charset="0"/>
              </a:rPr>
              <a:t>Exploring, meeting new people</a:t>
            </a:r>
            <a:endParaRPr lang="en-US" sz="2400" dirty="0">
              <a:latin typeface="Bell Gothic Std Light" pitchFamily="34" charset="0"/>
            </a:endParaRPr>
          </a:p>
        </p:txBody>
      </p:sp>
      <p:sp>
        <p:nvSpPr>
          <p:cNvPr id="6"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Future Considerations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18363422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loud 3"/>
          <p:cNvSpPr/>
          <p:nvPr/>
        </p:nvSpPr>
        <p:spPr bwMode="auto">
          <a:xfrm>
            <a:off x="4105890" y="2812783"/>
            <a:ext cx="1845635" cy="1076620"/>
          </a:xfrm>
          <a:prstGeom prst="clou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rgbClr val="FFFFFF"/>
                </a:solidFill>
                <a:latin typeface="Arial" charset="0"/>
                <a:ea typeface="宋体" pitchFamily="2" charset="-122"/>
              </a:rPr>
              <a:t>The</a:t>
            </a:r>
            <a:r>
              <a:rPr lang="en-US" dirty="0" smtClean="0">
                <a:solidFill>
                  <a:schemeClr val="bg1"/>
                </a:solidFill>
                <a:latin typeface="Arial" charset="0"/>
                <a:ea typeface="宋体" pitchFamily="2" charset="-122"/>
              </a:rPr>
              <a:t> </a:t>
            </a:r>
            <a:r>
              <a:rPr lang="en-US" dirty="0" smtClean="0">
                <a:latin typeface="Arial" charset="0"/>
                <a:ea typeface="宋体" pitchFamily="2" charset="-122"/>
              </a:rPr>
              <a:t>Game</a:t>
            </a:r>
            <a:endParaRPr kumimoji="0" lang="en-US" sz="1800" b="0" u="none" strike="noStrike" cap="none" normalizeH="0" baseline="0" dirty="0" smtClean="0">
              <a:ln>
                <a:noFill/>
              </a:ln>
              <a:effectLst/>
              <a:latin typeface="Arial" charset="0"/>
              <a:ea typeface="宋体" pitchFamily="2" charset="-122"/>
            </a:endParaRPr>
          </a:p>
        </p:txBody>
      </p:sp>
      <p:cxnSp>
        <p:nvCxnSpPr>
          <p:cNvPr id="8" name="Straight Arrow Connector 7"/>
          <p:cNvCxnSpPr/>
          <p:nvPr/>
        </p:nvCxnSpPr>
        <p:spPr>
          <a:xfrm flipH="1">
            <a:off x="6027949" y="3292695"/>
            <a:ext cx="102506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18661" y="2952534"/>
            <a:ext cx="184666" cy="369332"/>
          </a:xfrm>
          <a:prstGeom prst="rect">
            <a:avLst/>
          </a:prstGeom>
          <a:noFill/>
        </p:spPr>
        <p:txBody>
          <a:bodyPr wrap="none" rtlCol="0">
            <a:spAutoFit/>
          </a:bodyPr>
          <a:lstStyle/>
          <a:p>
            <a:endParaRPr lang="en-US" dirty="0" smtClean="0"/>
          </a:p>
        </p:txBody>
      </p:sp>
      <p:sp>
        <p:nvSpPr>
          <p:cNvPr id="13" name="TextBox 12"/>
          <p:cNvSpPr txBox="1"/>
          <p:nvPr/>
        </p:nvSpPr>
        <p:spPr>
          <a:xfrm>
            <a:off x="3281820" y="2948349"/>
            <a:ext cx="184666" cy="369332"/>
          </a:xfrm>
          <a:prstGeom prst="rect">
            <a:avLst/>
          </a:prstGeom>
          <a:noFill/>
        </p:spPr>
        <p:txBody>
          <a:bodyPr wrap="none" rtlCol="0">
            <a:spAutoFit/>
          </a:bodyPr>
          <a:lstStyle/>
          <a:p>
            <a:endParaRPr lang="en-US" dirty="0"/>
          </a:p>
        </p:txBody>
      </p:sp>
      <p:sp>
        <p:nvSpPr>
          <p:cNvPr id="18" name="TextBox 17"/>
          <p:cNvSpPr txBox="1"/>
          <p:nvPr/>
        </p:nvSpPr>
        <p:spPr>
          <a:xfrm>
            <a:off x="6157538" y="3226337"/>
            <a:ext cx="184666" cy="369332"/>
          </a:xfrm>
          <a:prstGeom prst="rect">
            <a:avLst/>
          </a:prstGeom>
          <a:noFill/>
        </p:spPr>
        <p:txBody>
          <a:bodyPr wrap="none" rtlCol="0">
            <a:spAutoFit/>
          </a:bodyPr>
          <a:lstStyle/>
          <a:p>
            <a:endParaRPr lang="en-US" dirty="0"/>
          </a:p>
        </p:txBody>
      </p:sp>
      <p:sp>
        <p:nvSpPr>
          <p:cNvPr id="23" name="TextBox 22"/>
          <p:cNvSpPr txBox="1"/>
          <p:nvPr/>
        </p:nvSpPr>
        <p:spPr>
          <a:xfrm>
            <a:off x="3346615" y="3241599"/>
            <a:ext cx="184666" cy="369332"/>
          </a:xfrm>
          <a:prstGeom prst="rect">
            <a:avLst/>
          </a:prstGeom>
          <a:noFill/>
        </p:spPr>
        <p:txBody>
          <a:bodyPr wrap="none" rtlCol="0">
            <a:spAutoFit/>
          </a:bodyPr>
          <a:lstStyle/>
          <a:p>
            <a:endParaRPr lang="en-US" dirty="0"/>
          </a:p>
        </p:txBody>
      </p:sp>
      <p:sp>
        <p:nvSpPr>
          <p:cNvPr id="27" name="TextBox 26"/>
          <p:cNvSpPr txBox="1"/>
          <p:nvPr/>
        </p:nvSpPr>
        <p:spPr>
          <a:xfrm>
            <a:off x="7158633" y="2991762"/>
            <a:ext cx="1384814" cy="646331"/>
          </a:xfrm>
          <a:prstGeom prst="rect">
            <a:avLst/>
          </a:prstGeom>
          <a:noFill/>
        </p:spPr>
        <p:txBody>
          <a:bodyPr wrap="none" rtlCol="0">
            <a:spAutoFit/>
          </a:bodyPr>
          <a:lstStyle/>
          <a:p>
            <a:r>
              <a:rPr lang="en-US" dirty="0" smtClean="0">
                <a:solidFill>
                  <a:schemeClr val="bg1"/>
                </a:solidFill>
              </a:rPr>
              <a:t>Third Party</a:t>
            </a:r>
          </a:p>
          <a:p>
            <a:r>
              <a:rPr lang="en-US" dirty="0" smtClean="0">
                <a:solidFill>
                  <a:schemeClr val="bg1"/>
                </a:solidFill>
              </a:rPr>
              <a:t>Organization</a:t>
            </a:r>
            <a:endParaRPr lang="en-US" dirty="0">
              <a:solidFill>
                <a:schemeClr val="bg1"/>
              </a:solidFill>
            </a:endParaRPr>
          </a:p>
        </p:txBody>
      </p:sp>
      <p:sp>
        <p:nvSpPr>
          <p:cNvPr id="28" name="Cloud 27"/>
          <p:cNvSpPr/>
          <p:nvPr/>
        </p:nvSpPr>
        <p:spPr>
          <a:xfrm>
            <a:off x="3467078" y="78230"/>
            <a:ext cx="2999641" cy="1995527"/>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030806" y="836302"/>
            <a:ext cx="1970349" cy="369332"/>
          </a:xfrm>
          <a:prstGeom prst="rect">
            <a:avLst/>
          </a:prstGeom>
          <a:noFill/>
        </p:spPr>
        <p:txBody>
          <a:bodyPr wrap="none" rtlCol="0">
            <a:spAutoFit/>
          </a:bodyPr>
          <a:lstStyle/>
          <a:p>
            <a:r>
              <a:rPr lang="en-US" dirty="0" smtClean="0">
                <a:solidFill>
                  <a:srgbClr val="4F81BD"/>
                </a:solidFill>
              </a:rPr>
              <a:t>Virtual Component</a:t>
            </a:r>
            <a:endParaRPr lang="en-US" dirty="0">
              <a:solidFill>
                <a:srgbClr val="4F81BD"/>
              </a:solidFill>
            </a:endParaRPr>
          </a:p>
        </p:txBody>
      </p:sp>
      <p:sp>
        <p:nvSpPr>
          <p:cNvPr id="31" name="TextBox 30"/>
          <p:cNvSpPr txBox="1"/>
          <p:nvPr/>
        </p:nvSpPr>
        <p:spPr>
          <a:xfrm>
            <a:off x="4292107" y="528525"/>
            <a:ext cx="965579" cy="353943"/>
          </a:xfrm>
          <a:prstGeom prst="rect">
            <a:avLst/>
          </a:prstGeom>
          <a:noFill/>
        </p:spPr>
        <p:txBody>
          <a:bodyPr wrap="none" rtlCol="0">
            <a:spAutoFit/>
          </a:bodyPr>
          <a:lstStyle/>
          <a:p>
            <a:r>
              <a:rPr lang="en-US" sz="1700" dirty="0" smtClean="0">
                <a:solidFill>
                  <a:srgbClr val="000000"/>
                </a:solidFill>
              </a:rPr>
              <a:t>websites</a:t>
            </a:r>
            <a:endParaRPr lang="en-US" sz="1700" dirty="0">
              <a:solidFill>
                <a:srgbClr val="000000"/>
              </a:solidFill>
            </a:endParaRPr>
          </a:p>
        </p:txBody>
      </p:sp>
      <p:sp>
        <p:nvSpPr>
          <p:cNvPr id="32" name="TextBox 31"/>
          <p:cNvSpPr txBox="1"/>
          <p:nvPr/>
        </p:nvSpPr>
        <p:spPr>
          <a:xfrm>
            <a:off x="4974885" y="1277735"/>
            <a:ext cx="571397" cy="353943"/>
          </a:xfrm>
          <a:prstGeom prst="rect">
            <a:avLst/>
          </a:prstGeom>
          <a:noFill/>
        </p:spPr>
        <p:txBody>
          <a:bodyPr wrap="none" rtlCol="0">
            <a:spAutoFit/>
          </a:bodyPr>
          <a:lstStyle/>
          <a:p>
            <a:r>
              <a:rPr lang="en-US" sz="1700" dirty="0" smtClean="0">
                <a:solidFill>
                  <a:srgbClr val="000000"/>
                </a:solidFill>
              </a:rPr>
              <a:t>SMS</a:t>
            </a:r>
          </a:p>
        </p:txBody>
      </p:sp>
      <p:sp>
        <p:nvSpPr>
          <p:cNvPr id="33" name="TextBox 32"/>
          <p:cNvSpPr txBox="1"/>
          <p:nvPr/>
        </p:nvSpPr>
        <p:spPr>
          <a:xfrm>
            <a:off x="4030806" y="1174856"/>
            <a:ext cx="671778" cy="353943"/>
          </a:xfrm>
          <a:prstGeom prst="rect">
            <a:avLst/>
          </a:prstGeom>
          <a:noFill/>
        </p:spPr>
        <p:txBody>
          <a:bodyPr wrap="none" rtlCol="0">
            <a:spAutoFit/>
          </a:bodyPr>
          <a:lstStyle/>
          <a:p>
            <a:r>
              <a:rPr lang="en-US" sz="1700" dirty="0" smtClean="0">
                <a:solidFill>
                  <a:srgbClr val="000000"/>
                </a:solidFill>
              </a:rPr>
              <a:t>email</a:t>
            </a:r>
            <a:endParaRPr lang="en-US" sz="1700" dirty="0">
              <a:solidFill>
                <a:srgbClr val="000000"/>
              </a:solidFill>
            </a:endParaRPr>
          </a:p>
        </p:txBody>
      </p:sp>
      <p:sp>
        <p:nvSpPr>
          <p:cNvPr id="34" name="Cloud 33"/>
          <p:cNvSpPr/>
          <p:nvPr/>
        </p:nvSpPr>
        <p:spPr>
          <a:xfrm>
            <a:off x="3465264" y="4759408"/>
            <a:ext cx="2999641" cy="1995527"/>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4025884" y="5491563"/>
            <a:ext cx="2095445" cy="369332"/>
          </a:xfrm>
          <a:prstGeom prst="rect">
            <a:avLst/>
          </a:prstGeom>
          <a:noFill/>
        </p:spPr>
        <p:txBody>
          <a:bodyPr wrap="none" rtlCol="0">
            <a:spAutoFit/>
          </a:bodyPr>
          <a:lstStyle/>
          <a:p>
            <a:r>
              <a:rPr lang="en-US" dirty="0" smtClean="0">
                <a:solidFill>
                  <a:srgbClr val="4F81BD"/>
                </a:solidFill>
              </a:rPr>
              <a:t>Physical Component</a:t>
            </a:r>
            <a:endParaRPr lang="en-US" dirty="0">
              <a:solidFill>
                <a:srgbClr val="4F81BD"/>
              </a:solidFill>
            </a:endParaRPr>
          </a:p>
        </p:txBody>
      </p:sp>
      <p:sp>
        <p:nvSpPr>
          <p:cNvPr id="36" name="TextBox 35"/>
          <p:cNvSpPr txBox="1"/>
          <p:nvPr/>
        </p:nvSpPr>
        <p:spPr>
          <a:xfrm>
            <a:off x="4413713" y="5866620"/>
            <a:ext cx="1415115" cy="353943"/>
          </a:xfrm>
          <a:prstGeom prst="rect">
            <a:avLst/>
          </a:prstGeom>
          <a:noFill/>
        </p:spPr>
        <p:txBody>
          <a:bodyPr wrap="none" rtlCol="0">
            <a:spAutoFit/>
          </a:bodyPr>
          <a:lstStyle/>
          <a:p>
            <a:r>
              <a:rPr lang="en-US" sz="1700" dirty="0" smtClean="0">
                <a:solidFill>
                  <a:schemeClr val="bg1"/>
                </a:solidFill>
              </a:rPr>
              <a:t>Environments</a:t>
            </a:r>
            <a:endParaRPr lang="en-US" sz="1700" dirty="0">
              <a:solidFill>
                <a:schemeClr val="bg1"/>
              </a:solidFill>
            </a:endParaRPr>
          </a:p>
        </p:txBody>
      </p:sp>
      <p:sp>
        <p:nvSpPr>
          <p:cNvPr id="37" name="TextBox 36"/>
          <p:cNvSpPr txBox="1"/>
          <p:nvPr/>
        </p:nvSpPr>
        <p:spPr>
          <a:xfrm>
            <a:off x="4025884" y="5174063"/>
            <a:ext cx="1024126" cy="353943"/>
          </a:xfrm>
          <a:prstGeom prst="rect">
            <a:avLst/>
          </a:prstGeom>
          <a:noFill/>
        </p:spPr>
        <p:txBody>
          <a:bodyPr wrap="none" rtlCol="0">
            <a:spAutoFit/>
          </a:bodyPr>
          <a:lstStyle/>
          <a:p>
            <a:r>
              <a:rPr lang="en-US" sz="1700" dirty="0" smtClean="0">
                <a:solidFill>
                  <a:schemeClr val="bg1"/>
                </a:solidFill>
              </a:rPr>
              <a:t>Locations</a:t>
            </a:r>
            <a:endParaRPr lang="en-US" sz="1700" dirty="0">
              <a:solidFill>
                <a:schemeClr val="bg1"/>
              </a:solidFill>
            </a:endParaRPr>
          </a:p>
        </p:txBody>
      </p:sp>
      <p:sp>
        <p:nvSpPr>
          <p:cNvPr id="38" name="TextBox 37"/>
          <p:cNvSpPr txBox="1"/>
          <p:nvPr/>
        </p:nvSpPr>
        <p:spPr>
          <a:xfrm>
            <a:off x="5034953" y="4989397"/>
            <a:ext cx="929705" cy="353943"/>
          </a:xfrm>
          <a:prstGeom prst="rect">
            <a:avLst/>
          </a:prstGeom>
          <a:noFill/>
        </p:spPr>
        <p:txBody>
          <a:bodyPr wrap="none" rtlCol="0">
            <a:spAutoFit/>
          </a:bodyPr>
          <a:lstStyle/>
          <a:p>
            <a:r>
              <a:rPr lang="en-US" sz="1700" dirty="0" smtClean="0">
                <a:solidFill>
                  <a:schemeClr val="bg1"/>
                </a:solidFill>
              </a:rPr>
              <a:t>Artifacts</a:t>
            </a:r>
            <a:endParaRPr lang="en-US" sz="1700" dirty="0">
              <a:solidFill>
                <a:schemeClr val="bg1"/>
              </a:solidFill>
            </a:endParaRPr>
          </a:p>
        </p:txBody>
      </p:sp>
      <p:pic>
        <p:nvPicPr>
          <p:cNvPr id="69" name="Picture 68" descr="stick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88" y="2376909"/>
            <a:ext cx="961548" cy="961548"/>
          </a:xfrm>
          <a:prstGeom prst="rect">
            <a:avLst/>
          </a:prstGeom>
        </p:spPr>
      </p:pic>
      <p:pic>
        <p:nvPicPr>
          <p:cNvPr id="70" name="Picture 69" descr="stick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311" y="2574134"/>
            <a:ext cx="961548" cy="961548"/>
          </a:xfrm>
          <a:prstGeom prst="rect">
            <a:avLst/>
          </a:prstGeom>
        </p:spPr>
      </p:pic>
      <p:pic>
        <p:nvPicPr>
          <p:cNvPr id="71" name="Picture 70" descr="stick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45" y="3003076"/>
            <a:ext cx="961548" cy="961548"/>
          </a:xfrm>
          <a:prstGeom prst="rect">
            <a:avLst/>
          </a:prstGeom>
        </p:spPr>
      </p:pic>
      <p:pic>
        <p:nvPicPr>
          <p:cNvPr id="72" name="Picture 71" descr="email_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020" y="1951629"/>
            <a:ext cx="774473" cy="516315"/>
          </a:xfrm>
          <a:prstGeom prst="rect">
            <a:avLst/>
          </a:prstGeom>
        </p:spPr>
      </p:pic>
      <p:pic>
        <p:nvPicPr>
          <p:cNvPr id="73" name="Picture 72" descr="iphone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19" y="3351093"/>
            <a:ext cx="795054" cy="993817"/>
          </a:xfrm>
          <a:prstGeom prst="rect">
            <a:avLst/>
          </a:prstGeom>
        </p:spPr>
      </p:pic>
      <p:pic>
        <p:nvPicPr>
          <p:cNvPr id="74" name="Picture 73" descr="browser_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8955" y="3537609"/>
            <a:ext cx="1055111" cy="904381"/>
          </a:xfrm>
          <a:prstGeom prst="rect">
            <a:avLst/>
          </a:prstGeom>
        </p:spPr>
      </p:pic>
      <p:cxnSp>
        <p:nvCxnSpPr>
          <p:cNvPr id="7" name="Straight Arrow Connector 6"/>
          <p:cNvCxnSpPr/>
          <p:nvPr/>
        </p:nvCxnSpPr>
        <p:spPr>
          <a:xfrm flipH="1" flipV="1">
            <a:off x="6118661" y="1616290"/>
            <a:ext cx="1478622" cy="13320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366205" y="3738824"/>
            <a:ext cx="1231078" cy="1250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043176" y="2228221"/>
            <a:ext cx="0" cy="4794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034953" y="3964624"/>
            <a:ext cx="0" cy="6812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093859" y="3292695"/>
            <a:ext cx="93202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04550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Work Distribution</a:t>
            </a:r>
            <a:endParaRPr lang="en-US" sz="6600" dirty="0">
              <a:solidFill>
                <a:schemeClr val="bg2">
                  <a:lumMod val="60000"/>
                  <a:lumOff val="40000"/>
                </a:schemeClr>
              </a:solidFill>
              <a:latin typeface="Bell Gothic Std Black" pitchFamily="34" charset="0"/>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Future Considerations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4790097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1">
                    <a:lumMod val="75000"/>
                    <a:lumOff val="25000"/>
                  </a:schemeClr>
                </a:solidFill>
                <a:latin typeface="Bell Gothic Std Light" pitchFamily="34" charset="0"/>
              </a:rPr>
              <a:t>Final Design</a:t>
            </a:r>
          </a:p>
          <a:p>
            <a:r>
              <a:rPr lang="en-US" sz="2800" dirty="0" smtClean="0">
                <a:solidFill>
                  <a:schemeClr val="bg1">
                    <a:lumMod val="75000"/>
                    <a:lumOff val="25000"/>
                  </a:schemeClr>
                </a:solidFill>
                <a:latin typeface="Bell Gothic Std Light" pitchFamily="34" charset="0"/>
              </a:rPr>
              <a:t>Introduction</a:t>
            </a:r>
          </a:p>
          <a:p>
            <a:r>
              <a:rPr lang="en-US" sz="2800" dirty="0">
                <a:solidFill>
                  <a:schemeClr val="bg1">
                    <a:lumMod val="75000"/>
                    <a:lumOff val="25000"/>
                  </a:schemeClr>
                </a:solidFill>
                <a:latin typeface="Bell Gothic Std Light" pitchFamily="34" charset="0"/>
              </a:rPr>
              <a:t>	</a:t>
            </a:r>
            <a:r>
              <a:rPr lang="en-US" sz="2800" dirty="0" smtClean="0">
                <a:solidFill>
                  <a:schemeClr val="bg1">
                    <a:lumMod val="75000"/>
                    <a:lumOff val="25000"/>
                  </a:schemeClr>
                </a:solidFill>
                <a:latin typeface="Bell Gothic Std Light" pitchFamily="34" charset="0"/>
              </a:rPr>
              <a:t>Core</a:t>
            </a:r>
          </a:p>
          <a:p>
            <a:r>
              <a:rPr lang="en-US" sz="2800" dirty="0" smtClean="0">
                <a:solidFill>
                  <a:schemeClr val="bg1">
                    <a:lumMod val="75000"/>
                    <a:lumOff val="25000"/>
                  </a:schemeClr>
                </a:solidFill>
                <a:latin typeface="Bell Gothic Std Light" pitchFamily="34" charset="0"/>
              </a:rPr>
              <a:t>Research </a:t>
            </a:r>
          </a:p>
          <a:p>
            <a:r>
              <a:rPr lang="en-US" sz="2800" dirty="0" smtClean="0">
                <a:solidFill>
                  <a:schemeClr val="bg1">
                    <a:lumMod val="75000"/>
                    <a:lumOff val="25000"/>
                  </a:schemeClr>
                </a:solidFill>
                <a:latin typeface="Bell Gothic Std Light" pitchFamily="34" charset="0"/>
              </a:rPr>
              <a:t>Research Insights</a:t>
            </a:r>
          </a:p>
          <a:p>
            <a:r>
              <a:rPr lang="en-US" sz="2800" dirty="0" smtClean="0">
                <a:solidFill>
                  <a:schemeClr val="bg1">
                    <a:lumMod val="75000"/>
                    <a:lumOff val="25000"/>
                  </a:schemeClr>
                </a:solidFill>
                <a:latin typeface="Bell Gothic Std Light" pitchFamily="34" charset="0"/>
              </a:rPr>
              <a:t>Concept Development and Prototypes</a:t>
            </a:r>
          </a:p>
          <a:p>
            <a:r>
              <a:rPr lang="en-US" sz="2800" dirty="0" smtClean="0">
                <a:solidFill>
                  <a:schemeClr val="bg1">
                    <a:lumMod val="75000"/>
                    <a:lumOff val="25000"/>
                  </a:schemeClr>
                </a:solidFill>
                <a:latin typeface="Bell Gothic Std Light" pitchFamily="34" charset="0"/>
              </a:rPr>
              <a:t>Evaluations</a:t>
            </a:r>
          </a:p>
          <a:p>
            <a:r>
              <a:rPr lang="en-US" sz="2800" dirty="0" smtClean="0">
                <a:solidFill>
                  <a:schemeClr val="bg1">
                    <a:lumMod val="75000"/>
                    <a:lumOff val="25000"/>
                  </a:schemeClr>
                </a:solidFill>
                <a:latin typeface="Bell Gothic Std Light" pitchFamily="34" charset="0"/>
              </a:rPr>
              <a:t>Final Redesign</a:t>
            </a:r>
          </a:p>
          <a:p>
            <a:r>
              <a:rPr lang="en-US" sz="2800" dirty="0" smtClean="0">
                <a:solidFill>
                  <a:schemeClr val="bg1">
                    <a:lumMod val="75000"/>
                    <a:lumOff val="25000"/>
                  </a:schemeClr>
                </a:solidFill>
                <a:latin typeface="Bell Gothic Std Light" pitchFamily="34" charset="0"/>
              </a:rPr>
              <a:t>Future Considerations</a:t>
            </a:r>
          </a:p>
          <a:p>
            <a:r>
              <a:rPr lang="en-US" sz="2800" dirty="0" smtClean="0">
                <a:solidFill>
                  <a:schemeClr val="bg2">
                    <a:lumMod val="60000"/>
                    <a:lumOff val="40000"/>
                  </a:schemeClr>
                </a:solidFill>
                <a:latin typeface="Bell Gothic Std Light" pitchFamily="34" charset="0"/>
              </a:rPr>
              <a:t>Reflection</a:t>
            </a:r>
            <a:endParaRPr lang="en-US" sz="2800" dirty="0">
              <a:solidFill>
                <a:schemeClr val="bg2">
                  <a:lumMod val="60000"/>
                  <a:lumOff val="40000"/>
                </a:schemeClr>
              </a:solidFill>
              <a:latin typeface="Bell Gothic Std Light" pitchFamily="34" charset="0"/>
            </a:endParaRPr>
          </a:p>
        </p:txBody>
      </p:sp>
    </p:spTree>
    <p:extLst>
      <p:ext uri="{BB962C8B-B14F-4D97-AF65-F5344CB8AC3E}">
        <p14:creationId xmlns:p14="http://schemas.microsoft.com/office/powerpoint/2010/main" val="386019199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Reflection</a:t>
            </a:r>
            <a:endParaRPr lang="en-US" sz="6600" dirty="0">
              <a:solidFill>
                <a:schemeClr val="bg2">
                  <a:lumMod val="60000"/>
                  <a:lumOff val="40000"/>
                </a:schemeClr>
              </a:solidFill>
              <a:latin typeface="Bell Gothic Std Black" pitchFamily="34" charset="0"/>
            </a:endParaRPr>
          </a:p>
        </p:txBody>
      </p:sp>
      <p:sp>
        <p:nvSpPr>
          <p:cNvPr id="4" name="TextBox 3"/>
          <p:cNvSpPr txBox="1"/>
          <p:nvPr/>
        </p:nvSpPr>
        <p:spPr>
          <a:xfrm>
            <a:off x="3343510" y="3815834"/>
            <a:ext cx="2456980" cy="461665"/>
          </a:xfrm>
          <a:prstGeom prst="rect">
            <a:avLst/>
          </a:prstGeom>
          <a:noFill/>
        </p:spPr>
        <p:txBody>
          <a:bodyPr wrap="none" rtlCol="0">
            <a:spAutoFit/>
          </a:bodyPr>
          <a:lstStyle/>
          <a:p>
            <a:r>
              <a:rPr lang="en-US" sz="2400" dirty="0" smtClean="0">
                <a:latin typeface="Bell Gothic Std Light" pitchFamily="34" charset="0"/>
              </a:rPr>
              <a:t>Share your work!</a:t>
            </a:r>
            <a:endParaRPr lang="en-US" sz="2400" dirty="0">
              <a:latin typeface="Bell Gothic Std Light" pitchFamily="34" charset="0"/>
            </a:endParaRPr>
          </a:p>
        </p:txBody>
      </p:sp>
    </p:spTree>
    <p:extLst>
      <p:ext uri="{BB962C8B-B14F-4D97-AF65-F5344CB8AC3E}">
        <p14:creationId xmlns:p14="http://schemas.microsoft.com/office/powerpoint/2010/main" val="371408435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0"/>
            <a:ext cx="9144000" cy="1143000"/>
          </a:xfrm>
        </p:spPr>
        <p:txBody>
          <a:bodyPr>
            <a:normAutofit/>
          </a:bodyPr>
          <a:lstStyle/>
          <a:p>
            <a:r>
              <a:rPr lang="en-US" sz="6600" dirty="0" smtClean="0">
                <a:solidFill>
                  <a:schemeClr val="bg2">
                    <a:lumMod val="60000"/>
                    <a:lumOff val="40000"/>
                  </a:schemeClr>
                </a:solidFill>
                <a:latin typeface="Bell Gothic Std Black" pitchFamily="34" charset="0"/>
              </a:rPr>
              <a:t>Reflection</a:t>
            </a:r>
            <a:endParaRPr lang="en-US" sz="6600" dirty="0">
              <a:solidFill>
                <a:schemeClr val="bg2">
                  <a:lumMod val="60000"/>
                  <a:lumOff val="40000"/>
                </a:schemeClr>
              </a:solidFill>
              <a:latin typeface="Bell Gothic Std Black" pitchFamily="34" charset="0"/>
            </a:endParaRPr>
          </a:p>
        </p:txBody>
      </p:sp>
      <p:sp>
        <p:nvSpPr>
          <p:cNvPr id="4" name="TextBox 3"/>
          <p:cNvSpPr txBox="1"/>
          <p:nvPr/>
        </p:nvSpPr>
        <p:spPr>
          <a:xfrm>
            <a:off x="1642892" y="3863359"/>
            <a:ext cx="5858217" cy="461665"/>
          </a:xfrm>
          <a:prstGeom prst="rect">
            <a:avLst/>
          </a:prstGeom>
          <a:noFill/>
        </p:spPr>
        <p:txBody>
          <a:bodyPr wrap="none" rtlCol="0">
            <a:spAutoFit/>
          </a:bodyPr>
          <a:lstStyle/>
          <a:p>
            <a:r>
              <a:rPr lang="en-US" sz="2400" dirty="0" smtClean="0">
                <a:latin typeface="Bell Gothic Std Light" pitchFamily="34" charset="0"/>
              </a:rPr>
              <a:t>“Opportunity Space” and “Problem Space”</a:t>
            </a:r>
            <a:endParaRPr lang="en-US" sz="2400" dirty="0">
              <a:latin typeface="Bell Gothic Std Light" pitchFamily="34" charset="0"/>
            </a:endParaRPr>
          </a:p>
        </p:txBody>
      </p:sp>
    </p:spTree>
    <p:extLst>
      <p:ext uri="{BB962C8B-B14F-4D97-AF65-F5344CB8AC3E}">
        <p14:creationId xmlns:p14="http://schemas.microsoft.com/office/powerpoint/2010/main" val="413496953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0"/>
            <a:ext cx="9144000" cy="1143000"/>
          </a:xfrm>
        </p:spPr>
        <p:txBody>
          <a:bodyPr>
            <a:normAutofit/>
          </a:bodyPr>
          <a:lstStyle/>
          <a:p>
            <a:r>
              <a:rPr lang="en-US" sz="6600" dirty="0" smtClean="0">
                <a:solidFill>
                  <a:schemeClr val="bg2">
                    <a:lumMod val="60000"/>
                    <a:lumOff val="40000"/>
                  </a:schemeClr>
                </a:solidFill>
                <a:latin typeface="Bell Gothic Std Black" pitchFamily="34" charset="0"/>
              </a:rPr>
              <a:t>Reflection</a:t>
            </a:r>
            <a:endParaRPr lang="en-US" sz="6600" dirty="0">
              <a:solidFill>
                <a:schemeClr val="bg2">
                  <a:lumMod val="60000"/>
                  <a:lumOff val="40000"/>
                </a:schemeClr>
              </a:solidFill>
              <a:latin typeface="Bell Gothic Std Black" pitchFamily="34" charset="0"/>
            </a:endParaRPr>
          </a:p>
        </p:txBody>
      </p:sp>
      <p:sp>
        <p:nvSpPr>
          <p:cNvPr id="4" name="TextBox 3"/>
          <p:cNvSpPr txBox="1"/>
          <p:nvPr/>
        </p:nvSpPr>
        <p:spPr>
          <a:xfrm>
            <a:off x="1660589" y="3863359"/>
            <a:ext cx="5822823" cy="461665"/>
          </a:xfrm>
          <a:prstGeom prst="rect">
            <a:avLst/>
          </a:prstGeom>
          <a:noFill/>
        </p:spPr>
        <p:txBody>
          <a:bodyPr wrap="none" rtlCol="0">
            <a:spAutoFit/>
          </a:bodyPr>
          <a:lstStyle/>
          <a:p>
            <a:r>
              <a:rPr lang="en-US" sz="2400" dirty="0" smtClean="0">
                <a:latin typeface="Bell Gothic Std Light" pitchFamily="34" charset="0"/>
              </a:rPr>
              <a:t>Digital Technology isn’t always the answer!</a:t>
            </a:r>
            <a:endParaRPr lang="en-US" sz="2400" dirty="0">
              <a:latin typeface="Bell Gothic Std Light" pitchFamily="34" charset="0"/>
            </a:endParaRPr>
          </a:p>
        </p:txBody>
      </p:sp>
    </p:spTree>
    <p:extLst>
      <p:ext uri="{BB962C8B-B14F-4D97-AF65-F5344CB8AC3E}">
        <p14:creationId xmlns:p14="http://schemas.microsoft.com/office/powerpoint/2010/main" val="38122307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Thank you!</a:t>
            </a:r>
            <a:endParaRPr lang="en-US" sz="6600" dirty="0">
              <a:solidFill>
                <a:schemeClr val="bg2">
                  <a:lumMod val="60000"/>
                  <a:lumOff val="40000"/>
                </a:schemeClr>
              </a:solidFill>
              <a:latin typeface="Bell Gothic Std Black" pitchFamily="34" charset="0"/>
            </a:endParaRPr>
          </a:p>
        </p:txBody>
      </p:sp>
    </p:spTree>
    <p:extLst>
      <p:ext uri="{BB962C8B-B14F-4D97-AF65-F5344CB8AC3E}">
        <p14:creationId xmlns:p14="http://schemas.microsoft.com/office/powerpoint/2010/main" val="30769046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normAutofit fontScale="62500" lnSpcReduction="20000"/>
          </a:bodyPr>
          <a:lstStyle/>
          <a:p>
            <a:pPr>
              <a:spcBef>
                <a:spcPts val="0"/>
              </a:spcBef>
              <a:defRPr/>
            </a:pPr>
            <a:r>
              <a:rPr lang="en-US" dirty="0"/>
              <a:t>Bardzell, Jeffrey, </a:t>
            </a:r>
            <a:r>
              <a:rPr lang="en-US" dirty="0" err="1"/>
              <a:t>Shaowen</a:t>
            </a:r>
            <a:r>
              <a:rPr lang="en-US" dirty="0"/>
              <a:t> Bardzell, Craig </a:t>
            </a:r>
            <a:r>
              <a:rPr lang="en-US" dirty="0" err="1"/>
              <a:t>Birchler</a:t>
            </a:r>
            <a:r>
              <a:rPr lang="en-US" dirty="0"/>
              <a:t>, and Will Ryan. "Double Dribble: Illusionism, Mixed Reality, and the Sports Fan Experience." </a:t>
            </a:r>
            <a:r>
              <a:rPr lang="en-US" i="1" dirty="0"/>
              <a:t>ACM</a:t>
            </a:r>
            <a:r>
              <a:rPr lang="en-US" dirty="0"/>
              <a:t> (2007</a:t>
            </a:r>
            <a:r>
              <a:rPr lang="en-US" dirty="0" smtClean="0"/>
              <a:t>).</a:t>
            </a:r>
          </a:p>
          <a:p>
            <a:pPr>
              <a:spcBef>
                <a:spcPts val="0"/>
              </a:spcBef>
              <a:defRPr/>
            </a:pPr>
            <a:r>
              <a:rPr lang="en-US" dirty="0" err="1" smtClean="0"/>
              <a:t>Drascic</a:t>
            </a:r>
            <a:r>
              <a:rPr lang="en-US" dirty="0" smtClean="0"/>
              <a:t>, David., </a:t>
            </a:r>
            <a:r>
              <a:rPr lang="en-US" dirty="0" err="1" smtClean="0"/>
              <a:t>Milgram</a:t>
            </a:r>
            <a:r>
              <a:rPr lang="en-US" dirty="0" smtClean="0"/>
              <a:t>, Paul. “Perceptual Issues in Augmented Reality.” Proc. SPIE Vol. 2653: Stereoscopic Displays and Virtual Reality Systems III. 1996.</a:t>
            </a:r>
            <a:endParaRPr lang="en-US" dirty="0"/>
          </a:p>
          <a:p>
            <a:pPr>
              <a:spcBef>
                <a:spcPts val="0"/>
              </a:spcBef>
              <a:defRPr/>
            </a:pPr>
            <a:r>
              <a:rPr lang="en-US" dirty="0"/>
              <a:t>Eagle Eye Free Fall. </a:t>
            </a:r>
            <a:r>
              <a:rPr lang="en-US" dirty="0">
                <a:hlinkClick r:id="rId3"/>
              </a:rPr>
              <a:t>http://www.eagleeyefreefall.com/</a:t>
            </a:r>
            <a:r>
              <a:rPr lang="en-US" dirty="0"/>
              <a:t>.</a:t>
            </a:r>
          </a:p>
          <a:p>
            <a:pPr>
              <a:spcBef>
                <a:spcPts val="0"/>
              </a:spcBef>
              <a:defRPr/>
            </a:pPr>
            <a:r>
              <a:rPr lang="en-US" dirty="0"/>
              <a:t>Jane McGonigal. “Gaming can make a better world”. Video. http://avantgame.com/.</a:t>
            </a:r>
          </a:p>
          <a:p>
            <a:pPr>
              <a:spcBef>
                <a:spcPts val="0"/>
              </a:spcBef>
              <a:defRPr/>
            </a:pPr>
            <a:r>
              <a:rPr lang="en-US" dirty="0" err="1"/>
              <a:t>Jarvenpaa</a:t>
            </a:r>
            <a:r>
              <a:rPr lang="en-US" dirty="0"/>
              <a:t>, </a:t>
            </a:r>
            <a:r>
              <a:rPr lang="en-US" dirty="0" err="1"/>
              <a:t>Sirkka</a:t>
            </a:r>
            <a:r>
              <a:rPr lang="en-US" dirty="0"/>
              <a:t>, and Dorothy E. </a:t>
            </a:r>
            <a:r>
              <a:rPr lang="en-US" dirty="0" err="1"/>
              <a:t>Leidner</a:t>
            </a:r>
            <a:r>
              <a:rPr lang="en-US" dirty="0"/>
              <a:t>. "</a:t>
            </a:r>
            <a:r>
              <a:rPr lang="en-US" dirty="0" err="1"/>
              <a:t>Jarvenpaa</a:t>
            </a:r>
            <a:r>
              <a:rPr lang="en-US" dirty="0"/>
              <a:t> &amp; </a:t>
            </a:r>
            <a:r>
              <a:rPr lang="en-US" dirty="0" err="1"/>
              <a:t>Leidner</a:t>
            </a:r>
            <a:r>
              <a:rPr lang="en-US" dirty="0"/>
              <a:t>: Communication and Trust in Global Virtual Teams." </a:t>
            </a:r>
            <a:r>
              <a:rPr lang="en-US" i="1" dirty="0"/>
              <a:t>ORGANIZATION SCIENCE</a:t>
            </a:r>
            <a:r>
              <a:rPr lang="en-US" dirty="0"/>
              <a:t> (1999).</a:t>
            </a:r>
          </a:p>
          <a:p>
            <a:pPr>
              <a:spcBef>
                <a:spcPts val="0"/>
              </a:spcBef>
              <a:defRPr/>
            </a:pPr>
            <a:r>
              <a:rPr lang="en-US" dirty="0"/>
              <a:t>Judith, Olson S., Stephanie </a:t>
            </a:r>
            <a:r>
              <a:rPr lang="en-US" dirty="0" err="1"/>
              <a:t>Teasley</a:t>
            </a:r>
            <a:r>
              <a:rPr lang="en-US" dirty="0"/>
              <a:t>, Lisa </a:t>
            </a:r>
            <a:r>
              <a:rPr lang="en-US" dirty="0" err="1"/>
              <a:t>Covi</a:t>
            </a:r>
            <a:r>
              <a:rPr lang="en-US" dirty="0"/>
              <a:t>, and Gary Olson. </a:t>
            </a:r>
            <a:r>
              <a:rPr lang="en-US" i="1" dirty="0"/>
              <a:t>The (Currently) Unique Advantages of Collocated Work</a:t>
            </a:r>
            <a:r>
              <a:rPr lang="en-US" dirty="0"/>
              <a:t>. MIT Press. Web. Nov. 2010.</a:t>
            </a:r>
          </a:p>
          <a:p>
            <a:pPr>
              <a:spcBef>
                <a:spcPts val="0"/>
              </a:spcBef>
              <a:defRPr/>
            </a:pPr>
            <a:r>
              <a:rPr lang="en-US" dirty="0"/>
              <a:t>McCarthy, John, and Peter Wright. </a:t>
            </a:r>
            <a:r>
              <a:rPr lang="en-US" i="1" dirty="0"/>
              <a:t>Technology as Experience</a:t>
            </a:r>
            <a:r>
              <a:rPr lang="en-US" dirty="0"/>
              <a:t>. MIT, 2004.</a:t>
            </a:r>
          </a:p>
          <a:p>
            <a:pPr>
              <a:spcBef>
                <a:spcPts val="0"/>
              </a:spcBef>
              <a:defRPr/>
            </a:pPr>
            <a:r>
              <a:rPr lang="en-US" dirty="0"/>
              <a:t>Reality Game X. </a:t>
            </a:r>
            <a:r>
              <a:rPr lang="en-US" dirty="0">
                <a:hlinkClick r:id="rId4"/>
              </a:rPr>
              <a:t>http://realitygamex.blogspot.com/</a:t>
            </a:r>
            <a:r>
              <a:rPr lang="en-US" dirty="0"/>
              <a:t>.</a:t>
            </a:r>
          </a:p>
        </p:txBody>
      </p:sp>
    </p:spTree>
    <p:extLst>
      <p:ext uri="{BB962C8B-B14F-4D97-AF65-F5344CB8AC3E}">
        <p14:creationId xmlns:p14="http://schemas.microsoft.com/office/powerpoint/2010/main" val="54007197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Trust</a:t>
            </a:r>
            <a:endParaRPr lang="en-US" sz="6600" dirty="0">
              <a:solidFill>
                <a:schemeClr val="bg2">
                  <a:lumMod val="60000"/>
                  <a:lumOff val="40000"/>
                </a:schemeClr>
              </a:solidFill>
              <a:latin typeface="Bell Gothic Std Black" pitchFamily="34" charset="0"/>
            </a:endParaRPr>
          </a:p>
        </p:txBody>
      </p:sp>
      <p:sp>
        <p:nvSpPr>
          <p:cNvPr id="4" name="TextBox 3"/>
          <p:cNvSpPr txBox="1"/>
          <p:nvPr/>
        </p:nvSpPr>
        <p:spPr>
          <a:xfrm>
            <a:off x="2107870" y="4000500"/>
            <a:ext cx="4928261" cy="1200329"/>
          </a:xfrm>
          <a:prstGeom prst="rect">
            <a:avLst/>
          </a:prstGeom>
          <a:noFill/>
        </p:spPr>
        <p:txBody>
          <a:bodyPr wrap="square" rtlCol="0">
            <a:spAutoFit/>
          </a:bodyPr>
          <a:lstStyle/>
          <a:p>
            <a:r>
              <a:rPr lang="en-US" dirty="0" smtClean="0">
                <a:latin typeface="Bell Gothic Std Light" pitchFamily="34" charset="0"/>
              </a:rPr>
              <a:t>“... ’swift’ </a:t>
            </a:r>
            <a:r>
              <a:rPr lang="en-US" dirty="0">
                <a:latin typeface="Bell Gothic Std Light" pitchFamily="34" charset="0"/>
              </a:rPr>
              <a:t>trust for temporary teams whose existence, like those of global virtual teams, is formed around a common task with a finite life span” (</a:t>
            </a:r>
            <a:r>
              <a:rPr lang="en-US" dirty="0" err="1">
                <a:latin typeface="Bell Gothic Std Light" pitchFamily="34" charset="0"/>
              </a:rPr>
              <a:t>Jarvenpaa</a:t>
            </a:r>
            <a:r>
              <a:rPr lang="en-US" dirty="0">
                <a:latin typeface="Bell Gothic Std Light" pitchFamily="34" charset="0"/>
              </a:rPr>
              <a:t> &amp; </a:t>
            </a:r>
            <a:r>
              <a:rPr lang="en-US" dirty="0" err="1">
                <a:latin typeface="Bell Gothic Std Light" pitchFamily="34" charset="0"/>
              </a:rPr>
              <a:t>Leidner</a:t>
            </a:r>
            <a:r>
              <a:rPr lang="en-US" dirty="0">
                <a:latin typeface="Bell Gothic Std Light" pitchFamily="34" charset="0"/>
              </a:rPr>
              <a:t>, 794). </a:t>
            </a:r>
          </a:p>
        </p:txBody>
      </p:sp>
    </p:spTree>
    <p:extLst>
      <p:ext uri="{BB962C8B-B14F-4D97-AF65-F5344CB8AC3E}">
        <p14:creationId xmlns:p14="http://schemas.microsoft.com/office/powerpoint/2010/main" val="55165316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ndidate Desirability - AKD8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45077"/>
          </a:xfrm>
          <a:prstGeom prst="rect">
            <a:avLst/>
          </a:prstGeom>
        </p:spPr>
      </p:pic>
    </p:spTree>
    <p:extLst>
      <p:ext uri="{BB962C8B-B14F-4D97-AF65-F5344CB8AC3E}">
        <p14:creationId xmlns:p14="http://schemas.microsoft.com/office/powerpoint/2010/main" val="351211735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6675971"/>
          </a:xfrm>
          <a:prstGeom prst="rect">
            <a:avLst/>
          </a:prstGeom>
        </p:spPr>
      </p:pic>
    </p:spTree>
    <p:extLst>
      <p:ext uri="{BB962C8B-B14F-4D97-AF65-F5344CB8AC3E}">
        <p14:creationId xmlns:p14="http://schemas.microsoft.com/office/powerpoint/2010/main" val="1829985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584" y="2695256"/>
            <a:ext cx="184666" cy="369332"/>
          </a:xfrm>
          <a:prstGeom prst="rect">
            <a:avLst/>
          </a:prstGeom>
          <a:noFill/>
        </p:spPr>
        <p:txBody>
          <a:bodyPr wrap="none" rtlCol="0">
            <a:spAutoFit/>
          </a:bodyPr>
          <a:lstStyle/>
          <a:p>
            <a:endParaRPr lang="en-US"/>
          </a:p>
        </p:txBody>
      </p:sp>
      <p:sp>
        <p:nvSpPr>
          <p:cNvPr id="3" name="TextBox 2"/>
          <p:cNvSpPr txBox="1"/>
          <p:nvPr/>
        </p:nvSpPr>
        <p:spPr>
          <a:xfrm>
            <a:off x="646176" y="1228398"/>
            <a:ext cx="7888224" cy="4401205"/>
          </a:xfrm>
          <a:prstGeom prst="rect">
            <a:avLst/>
          </a:prstGeom>
          <a:noFill/>
        </p:spPr>
        <p:txBody>
          <a:bodyPr wrap="square" rtlCol="0">
            <a:spAutoFit/>
          </a:bodyPr>
          <a:lstStyle/>
          <a:p>
            <a:r>
              <a:rPr lang="en-US" sz="2800" dirty="0" smtClean="0">
                <a:solidFill>
                  <a:schemeClr val="bg1">
                    <a:lumMod val="75000"/>
                    <a:lumOff val="25000"/>
                  </a:schemeClr>
                </a:solidFill>
                <a:latin typeface="Bell Gothic Std Light" pitchFamily="34" charset="0"/>
              </a:rPr>
              <a:t>Final Design</a:t>
            </a:r>
          </a:p>
          <a:p>
            <a:r>
              <a:rPr lang="en-US" sz="2800" dirty="0" smtClean="0">
                <a:solidFill>
                  <a:schemeClr val="bg2">
                    <a:lumMod val="60000"/>
                    <a:lumOff val="40000"/>
                  </a:schemeClr>
                </a:solidFill>
                <a:latin typeface="Bell Gothic Std Light" pitchFamily="34" charset="0"/>
              </a:rPr>
              <a:t>Introduction</a:t>
            </a:r>
          </a:p>
          <a:p>
            <a:r>
              <a:rPr lang="en-US" sz="2800" dirty="0">
                <a:solidFill>
                  <a:schemeClr val="bg2">
                    <a:lumMod val="60000"/>
                    <a:lumOff val="40000"/>
                  </a:schemeClr>
                </a:solidFill>
                <a:latin typeface="Bell Gothic Std Light" pitchFamily="34" charset="0"/>
              </a:rPr>
              <a:t>	</a:t>
            </a:r>
            <a:r>
              <a:rPr lang="en-US" sz="2800" dirty="0" smtClean="0">
                <a:solidFill>
                  <a:schemeClr val="bg2">
                    <a:lumMod val="60000"/>
                    <a:lumOff val="40000"/>
                  </a:schemeClr>
                </a:solidFill>
                <a:latin typeface="Bell Gothic Std Light" pitchFamily="34" charset="0"/>
              </a:rPr>
              <a:t>Core</a:t>
            </a:r>
          </a:p>
          <a:p>
            <a:r>
              <a:rPr lang="en-US" sz="2800" dirty="0" smtClean="0">
                <a:solidFill>
                  <a:schemeClr val="bg1">
                    <a:lumMod val="75000"/>
                    <a:lumOff val="25000"/>
                  </a:schemeClr>
                </a:solidFill>
                <a:latin typeface="Bell Gothic Std Light" pitchFamily="34" charset="0"/>
              </a:rPr>
              <a:t>Research </a:t>
            </a:r>
          </a:p>
          <a:p>
            <a:r>
              <a:rPr lang="en-US" sz="2800" dirty="0" smtClean="0">
                <a:solidFill>
                  <a:schemeClr val="bg1">
                    <a:lumMod val="75000"/>
                    <a:lumOff val="25000"/>
                  </a:schemeClr>
                </a:solidFill>
                <a:latin typeface="Bell Gothic Std Light" pitchFamily="34" charset="0"/>
              </a:rPr>
              <a:t>Research Insights</a:t>
            </a:r>
          </a:p>
          <a:p>
            <a:r>
              <a:rPr lang="en-US" sz="2800" dirty="0" smtClean="0">
                <a:solidFill>
                  <a:schemeClr val="bg1">
                    <a:lumMod val="75000"/>
                    <a:lumOff val="25000"/>
                  </a:schemeClr>
                </a:solidFill>
                <a:latin typeface="Bell Gothic Std Light" pitchFamily="34" charset="0"/>
              </a:rPr>
              <a:t>Concept Development and Prototypes</a:t>
            </a:r>
          </a:p>
          <a:p>
            <a:r>
              <a:rPr lang="en-US" sz="2800" dirty="0" smtClean="0">
                <a:solidFill>
                  <a:schemeClr val="bg1">
                    <a:lumMod val="75000"/>
                    <a:lumOff val="25000"/>
                  </a:schemeClr>
                </a:solidFill>
                <a:latin typeface="Bell Gothic Std Light" pitchFamily="34" charset="0"/>
              </a:rPr>
              <a:t>Evaluations</a:t>
            </a:r>
          </a:p>
          <a:p>
            <a:r>
              <a:rPr lang="en-US" sz="2800" dirty="0" smtClean="0">
                <a:solidFill>
                  <a:schemeClr val="bg1">
                    <a:lumMod val="75000"/>
                    <a:lumOff val="25000"/>
                  </a:schemeClr>
                </a:solidFill>
                <a:latin typeface="Bell Gothic Std Light" pitchFamily="34" charset="0"/>
              </a:rPr>
              <a:t>Final Redesign</a:t>
            </a:r>
          </a:p>
          <a:p>
            <a:r>
              <a:rPr lang="en-US" sz="2800" dirty="0" smtClean="0">
                <a:solidFill>
                  <a:schemeClr val="bg1">
                    <a:lumMod val="75000"/>
                    <a:lumOff val="25000"/>
                  </a:schemeClr>
                </a:solidFill>
                <a:latin typeface="Bell Gothic Std Light" pitchFamily="34" charset="0"/>
              </a:rPr>
              <a:t>Future Considerations</a:t>
            </a:r>
          </a:p>
          <a:p>
            <a:r>
              <a:rPr lang="en-US" sz="2800" dirty="0" smtClean="0">
                <a:solidFill>
                  <a:schemeClr val="bg1">
                    <a:lumMod val="75000"/>
                    <a:lumOff val="25000"/>
                  </a:schemeClr>
                </a:solidFill>
                <a:latin typeface="Bell Gothic Std Light" pitchFamily="34" charset="0"/>
              </a:rPr>
              <a:t>Reflection</a:t>
            </a:r>
            <a:endParaRPr lang="en-US" sz="2800" dirty="0">
              <a:solidFill>
                <a:schemeClr val="bg1">
                  <a:lumMod val="75000"/>
                  <a:lumOff val="25000"/>
                </a:schemeClr>
              </a:solidFill>
              <a:latin typeface="Bell Gothic Std Light" pitchFamily="34" charset="0"/>
            </a:endParaRPr>
          </a:p>
        </p:txBody>
      </p:sp>
    </p:spTree>
    <p:extLst>
      <p:ext uri="{BB962C8B-B14F-4D97-AF65-F5344CB8AC3E}">
        <p14:creationId xmlns:p14="http://schemas.microsoft.com/office/powerpoint/2010/main" val="306927266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questAFav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37380"/>
          </a:xfrm>
          <a:prstGeom prst="rect">
            <a:avLst/>
          </a:prstGeom>
        </p:spPr>
      </p:pic>
    </p:spTree>
    <p:extLst>
      <p:ext uri="{BB962C8B-B14F-4D97-AF65-F5344CB8AC3E}">
        <p14:creationId xmlns:p14="http://schemas.microsoft.com/office/powerpoint/2010/main" val="421261950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ssage 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16999"/>
          </a:xfrm>
          <a:prstGeom prst="rect">
            <a:avLst/>
          </a:prstGeom>
        </p:spPr>
      </p:pic>
    </p:spTree>
    <p:extLst>
      <p:ext uri="{BB962C8B-B14F-4D97-AF65-F5344CB8AC3E}">
        <p14:creationId xmlns:p14="http://schemas.microsoft.com/office/powerpoint/2010/main" val="355627298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skLi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400"/>
            <a:ext cx="9144000" cy="6038671"/>
          </a:xfrm>
          <a:prstGeom prst="rect">
            <a:avLst/>
          </a:prstGeom>
        </p:spPr>
      </p:pic>
    </p:spTree>
    <p:extLst>
      <p:ext uri="{BB962C8B-B14F-4D97-AF65-F5344CB8AC3E}">
        <p14:creationId xmlns:p14="http://schemas.microsoft.com/office/powerpoint/2010/main" val="180135165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700"/>
            <a:ext cx="9144000" cy="6315281"/>
          </a:xfrm>
          <a:prstGeom prst="rect">
            <a:avLst/>
          </a:prstGeom>
        </p:spPr>
      </p:pic>
    </p:spTree>
    <p:extLst>
      <p:ext uri="{BB962C8B-B14F-4D97-AF65-F5344CB8AC3E}">
        <p14:creationId xmlns:p14="http://schemas.microsoft.com/office/powerpoint/2010/main" val="164656283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033462"/>
            <a:ext cx="5676900" cy="4791075"/>
          </a:xfrm>
          <a:prstGeom prst="rect">
            <a:avLst/>
          </a:prstGeom>
        </p:spPr>
      </p:pic>
    </p:spTree>
    <p:extLst>
      <p:ext uri="{BB962C8B-B14F-4D97-AF65-F5344CB8AC3E}">
        <p14:creationId xmlns:p14="http://schemas.microsoft.com/office/powerpoint/2010/main" val="120957876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8428"/>
            <a:ext cx="8229600" cy="1143000"/>
          </a:xfrm>
        </p:spPr>
        <p:txBody>
          <a:bodyPr>
            <a:normAutofit fontScale="90000"/>
          </a:bodyPr>
          <a:lstStyle/>
          <a:p>
            <a:r>
              <a:rPr lang="en-US" sz="6000" dirty="0">
                <a:solidFill>
                  <a:schemeClr val="bg2">
                    <a:lumMod val="60000"/>
                    <a:lumOff val="40000"/>
                  </a:schemeClr>
                </a:solidFill>
                <a:latin typeface="Bell Gothic Std Black" pitchFamily="34" charset="0"/>
              </a:rPr>
              <a:t>“Overall I like the idea of the game. Good job!”</a:t>
            </a:r>
          </a:p>
        </p:txBody>
      </p:sp>
      <p:sp>
        <p:nvSpPr>
          <p:cNvPr id="7" name="TextBox 6"/>
          <p:cNvSpPr txBox="1"/>
          <p:nvPr/>
        </p:nvSpPr>
        <p:spPr>
          <a:xfrm>
            <a:off x="551688" y="3661942"/>
            <a:ext cx="8040624" cy="2585323"/>
          </a:xfrm>
          <a:prstGeom prst="rect">
            <a:avLst/>
          </a:prstGeom>
          <a:noFill/>
        </p:spPr>
        <p:txBody>
          <a:bodyPr wrap="square" rtlCol="0">
            <a:spAutoFit/>
          </a:bodyPr>
          <a:lstStyle/>
          <a:p>
            <a:r>
              <a:rPr lang="en-US" sz="5400" dirty="0">
                <a:solidFill>
                  <a:schemeClr val="bg2">
                    <a:lumMod val="60000"/>
                    <a:lumOff val="40000"/>
                  </a:schemeClr>
                </a:solidFill>
                <a:latin typeface="Bell Gothic Std Black" pitchFamily="34" charset="0"/>
              </a:rPr>
              <a:t>“Thanks for the game, it was fun!”</a:t>
            </a:r>
          </a:p>
          <a:p>
            <a:endParaRPr lang="en-US" sz="5400" dirty="0">
              <a:solidFill>
                <a:schemeClr val="bg2">
                  <a:lumMod val="60000"/>
                  <a:lumOff val="40000"/>
                </a:schemeClr>
              </a:solidFill>
              <a:latin typeface="Bell Gothic Std Black" pitchFamily="34" charset="0"/>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Evaluations 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27620316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Experience Design</a:t>
            </a:r>
            <a:endParaRPr lang="en-US" sz="6600" dirty="0">
              <a:solidFill>
                <a:srgbClr val="558ED5"/>
              </a:solidFill>
              <a:latin typeface="Bell Gothic Std Black"/>
              <a:cs typeface="Bell Gothic Std Black"/>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Research</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426891585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Mixed Reality</a:t>
            </a:r>
            <a:endParaRPr lang="en-US" sz="6600" dirty="0">
              <a:solidFill>
                <a:schemeClr val="bg2">
                  <a:lumMod val="60000"/>
                  <a:lumOff val="40000"/>
                </a:schemeClr>
              </a:solidFill>
              <a:latin typeface="Bell Gothic Std Black" pitchFamily="34" charset="0"/>
            </a:endParaRPr>
          </a:p>
        </p:txBody>
      </p:sp>
      <p:sp>
        <p:nvSpPr>
          <p:cNvPr id="4" name="TextBox 3"/>
          <p:cNvSpPr txBox="1"/>
          <p:nvPr/>
        </p:nvSpPr>
        <p:spPr>
          <a:xfrm>
            <a:off x="2107870" y="3846125"/>
            <a:ext cx="4928261" cy="1200329"/>
          </a:xfrm>
          <a:prstGeom prst="rect">
            <a:avLst/>
          </a:prstGeom>
          <a:noFill/>
        </p:spPr>
        <p:txBody>
          <a:bodyPr wrap="square" rtlCol="0">
            <a:spAutoFit/>
          </a:bodyPr>
          <a:lstStyle/>
          <a:p>
            <a:r>
              <a:rPr lang="en-US" dirty="0" smtClean="0"/>
              <a:t>“... combines </a:t>
            </a:r>
            <a:r>
              <a:rPr lang="en-US" dirty="0"/>
              <a:t>a </a:t>
            </a:r>
            <a:r>
              <a:rPr lang="en-US" dirty="0" smtClean="0"/>
              <a:t>virtual world </a:t>
            </a:r>
            <a:r>
              <a:rPr lang="en-US" dirty="0"/>
              <a:t>and streaming </a:t>
            </a:r>
            <a:r>
              <a:rPr lang="en-US" dirty="0" err="1"/>
              <a:t>audiocast</a:t>
            </a:r>
            <a:r>
              <a:rPr lang="en-US" dirty="0"/>
              <a:t> of a NBA or NCAA game to </a:t>
            </a:r>
            <a:r>
              <a:rPr lang="en-US" dirty="0" smtClean="0"/>
              <a:t>create an </a:t>
            </a:r>
            <a:r>
              <a:rPr lang="en-US" dirty="0"/>
              <a:t>experience that blends both </a:t>
            </a:r>
            <a:r>
              <a:rPr lang="en-US" dirty="0" smtClean="0"/>
              <a:t>realities” (Bardzell et al).</a:t>
            </a:r>
            <a:endParaRPr lang="en-US" dirty="0">
              <a:latin typeface="Bell Gothic Std Light" pitchFamily="34" charset="0"/>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Research</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186803794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Motivation</a:t>
            </a:r>
            <a:endParaRPr lang="en-US" sz="6600" dirty="0">
              <a:solidFill>
                <a:srgbClr val="558ED5"/>
              </a:solidFill>
              <a:latin typeface="Bell Gothic Std Black"/>
              <a:cs typeface="Bell Gothic Std Black"/>
            </a:endParaRPr>
          </a:p>
        </p:txBody>
      </p:sp>
      <p:sp>
        <p:nvSpPr>
          <p:cNvPr id="5"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46480373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co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571500"/>
            <a:ext cx="4940300" cy="5702300"/>
          </a:xfrm>
          <a:prstGeom prst="rect">
            <a:avLst/>
          </a:prstGeom>
        </p:spPr>
      </p:pic>
    </p:spTree>
    <p:extLst>
      <p:ext uri="{BB962C8B-B14F-4D97-AF65-F5344CB8AC3E}">
        <p14:creationId xmlns:p14="http://schemas.microsoft.com/office/powerpoint/2010/main" val="26371292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rgbClr val="558ED5"/>
                </a:solidFill>
                <a:latin typeface="Bell Gothic Std Black"/>
                <a:cs typeface="Bell Gothic Std Black"/>
              </a:rPr>
              <a:t>Explore Gaming</a:t>
            </a:r>
            <a:endParaRPr lang="en-US" sz="6600" dirty="0">
              <a:solidFill>
                <a:srgbClr val="558ED5"/>
              </a:solidFill>
              <a:latin typeface="Bell Gothic Std Black"/>
              <a:cs typeface="Bell Gothic Std Black"/>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Introduction</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82905688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1-03-21_15-46-32_1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54706"/>
          </a:xfrm>
          <a:prstGeom prst="rect">
            <a:avLst/>
          </a:prstGeom>
        </p:spPr>
      </p:pic>
    </p:spTree>
    <p:extLst>
      <p:ext uri="{BB962C8B-B14F-4D97-AF65-F5344CB8AC3E}">
        <p14:creationId xmlns:p14="http://schemas.microsoft.com/office/powerpoint/2010/main" val="395633195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What is a QR code?</a:t>
            </a:r>
            <a:endParaRPr lang="en-US" sz="6600" dirty="0">
              <a:solidFill>
                <a:schemeClr val="bg2">
                  <a:lumMod val="60000"/>
                  <a:lumOff val="40000"/>
                </a:schemeClr>
              </a:solidFill>
              <a:latin typeface="Bell Gothic Std Black" pitchFamily="34" charset="0"/>
            </a:endParaRPr>
          </a:p>
        </p:txBody>
      </p:sp>
      <p:sp>
        <p:nvSpPr>
          <p:cNvPr id="5" name="TextBox 4"/>
          <p:cNvSpPr txBox="1"/>
          <p:nvPr/>
        </p:nvSpPr>
        <p:spPr>
          <a:xfrm>
            <a:off x="2001104" y="3951732"/>
            <a:ext cx="5141792" cy="461665"/>
          </a:xfrm>
          <a:prstGeom prst="rect">
            <a:avLst/>
          </a:prstGeom>
          <a:noFill/>
        </p:spPr>
        <p:txBody>
          <a:bodyPr wrap="none" rtlCol="0">
            <a:spAutoFit/>
          </a:bodyPr>
          <a:lstStyle/>
          <a:p>
            <a:r>
              <a:rPr lang="en-US" sz="2400" dirty="0" smtClean="0">
                <a:latin typeface="Bell Gothic Std Light" pitchFamily="34" charset="0"/>
              </a:rPr>
              <a:t>Define non common knowledge terms!</a:t>
            </a:r>
            <a:endParaRPr lang="en-US" sz="2400" dirty="0">
              <a:latin typeface="Bell Gothic Std Light" pitchFamily="34" charset="0"/>
            </a:endParaRPr>
          </a:p>
        </p:txBody>
      </p:sp>
      <p:sp>
        <p:nvSpPr>
          <p:cNvPr id="6"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246770745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sz="6600" dirty="0" smtClean="0">
                <a:solidFill>
                  <a:schemeClr val="bg2">
                    <a:lumMod val="60000"/>
                    <a:lumOff val="40000"/>
                  </a:schemeClr>
                </a:solidFill>
                <a:latin typeface="Bell Gothic Std Black" pitchFamily="34" charset="0"/>
              </a:rPr>
              <a:t>Where is this location?</a:t>
            </a:r>
            <a:endParaRPr lang="en-US" sz="6600" dirty="0">
              <a:solidFill>
                <a:schemeClr val="bg2">
                  <a:lumMod val="60000"/>
                  <a:lumOff val="40000"/>
                </a:schemeClr>
              </a:solidFill>
              <a:latin typeface="Bell Gothic Std Black" pitchFamily="34" charset="0"/>
            </a:endParaRPr>
          </a:p>
        </p:txBody>
      </p:sp>
      <p:sp>
        <p:nvSpPr>
          <p:cNvPr id="5" name="TextBox 4"/>
          <p:cNvSpPr txBox="1"/>
          <p:nvPr/>
        </p:nvSpPr>
        <p:spPr>
          <a:xfrm>
            <a:off x="3062613" y="3951732"/>
            <a:ext cx="3018775" cy="461665"/>
          </a:xfrm>
          <a:prstGeom prst="rect">
            <a:avLst/>
          </a:prstGeom>
          <a:noFill/>
        </p:spPr>
        <p:txBody>
          <a:bodyPr wrap="none" rtlCol="0">
            <a:spAutoFit/>
          </a:bodyPr>
          <a:lstStyle/>
          <a:p>
            <a:r>
              <a:rPr lang="en-US" sz="2400" dirty="0" smtClean="0">
                <a:latin typeface="Bell Gothic Std Light" pitchFamily="34" charset="0"/>
              </a:rPr>
              <a:t>Communicate clearly!</a:t>
            </a:r>
            <a:endParaRPr lang="en-US" sz="2400" dirty="0">
              <a:latin typeface="Bell Gothic Std Light" pitchFamily="34" charset="0"/>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Insights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8003789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dirty="0">
                <a:solidFill>
                  <a:schemeClr val="bg2">
                    <a:lumMod val="60000"/>
                    <a:lumOff val="40000"/>
                  </a:schemeClr>
                </a:solidFill>
                <a:latin typeface="Bell Gothic Std Black" pitchFamily="34" charset="0"/>
              </a:rPr>
              <a:t>“Figuring minor things out was a bit of a </a:t>
            </a:r>
            <a:r>
              <a:rPr lang="en-US" dirty="0">
                <a:latin typeface="Bell Gothic Std Black" pitchFamily="34" charset="0"/>
              </a:rPr>
              <a:t>hassle</a:t>
            </a:r>
            <a:r>
              <a:rPr lang="en-US" dirty="0">
                <a:solidFill>
                  <a:schemeClr val="bg2">
                    <a:lumMod val="60000"/>
                    <a:lumOff val="40000"/>
                  </a:schemeClr>
                </a:solidFill>
                <a:latin typeface="Bell Gothic Std Black" pitchFamily="34" charset="0"/>
              </a:rPr>
              <a:t> because I have my own to do list – didn’t really want to sit and try to find things on the </a:t>
            </a:r>
            <a:r>
              <a:rPr lang="en-US" dirty="0" smtClean="0">
                <a:solidFill>
                  <a:schemeClr val="bg2">
                    <a:lumMod val="60000"/>
                    <a:lumOff val="40000"/>
                  </a:schemeClr>
                </a:solidFill>
                <a:latin typeface="Bell Gothic Std Black" pitchFamily="34" charset="0"/>
              </a:rPr>
              <a:t>site.”</a:t>
            </a:r>
            <a:endParaRPr lang="en-US" dirty="0">
              <a:solidFill>
                <a:schemeClr val="bg2">
                  <a:lumMod val="60000"/>
                  <a:lumOff val="40000"/>
                </a:schemeClr>
              </a:solidFill>
              <a:latin typeface="Bell Gothic Std Black" pitchFamily="34" charset="0"/>
            </a:endParaRPr>
          </a:p>
        </p:txBody>
      </p:sp>
      <p:sp>
        <p:nvSpPr>
          <p:cNvPr id="4"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Evaluation Feedback</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60409427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857500"/>
            <a:ext cx="8229600" cy="1143000"/>
          </a:xfrm>
        </p:spPr>
        <p:txBody>
          <a:bodyPr>
            <a:noAutofit/>
          </a:bodyPr>
          <a:lstStyle/>
          <a:p>
            <a:r>
              <a:rPr lang="en-US" sz="6600" dirty="0" smtClean="0">
                <a:solidFill>
                  <a:srgbClr val="558ED5"/>
                </a:solidFill>
                <a:latin typeface="Bell Gothic Std Black"/>
                <a:cs typeface="Bell Gothic Std Black"/>
              </a:rPr>
              <a:t>Task List</a:t>
            </a:r>
            <a:endParaRPr lang="en-US" sz="6600" dirty="0">
              <a:solidFill>
                <a:srgbClr val="558ED5"/>
              </a:solidFill>
              <a:latin typeface="Bell Gothic Std Black"/>
              <a:cs typeface="Bell Gothic Std Black"/>
            </a:endParaRP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Concept Development</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286012897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skLogSketch.jpg"/>
          <p:cNvPicPr>
            <a:picLocks noChangeAspect="1"/>
          </p:cNvPicPr>
          <p:nvPr/>
        </p:nvPicPr>
        <p:blipFill rotWithShape="1">
          <a:blip r:embed="rId3">
            <a:extLst>
              <a:ext uri="{28A0092B-C50C-407E-A947-70E740481C1C}">
                <a14:useLocalDpi xmlns:a14="http://schemas.microsoft.com/office/drawing/2010/main" val="0"/>
              </a:ext>
            </a:extLst>
          </a:blip>
          <a:srcRect l="7936" r="8584"/>
          <a:stretch/>
        </p:blipFill>
        <p:spPr>
          <a:xfrm>
            <a:off x="161545" y="565892"/>
            <a:ext cx="4244246" cy="2866077"/>
          </a:xfrm>
          <a:prstGeom prst="rect">
            <a:avLst/>
          </a:prstGeom>
        </p:spPr>
      </p:pic>
      <p:pic>
        <p:nvPicPr>
          <p:cNvPr id="6" name="Picture 5" descr="tasksComple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21" y="565891"/>
            <a:ext cx="4285847" cy="2866077"/>
          </a:xfrm>
          <a:prstGeom prst="rect">
            <a:avLst/>
          </a:prstGeom>
        </p:spPr>
      </p:pic>
      <p:pic>
        <p:nvPicPr>
          <p:cNvPr id="7" name="Picture 6" descr="taskList.jpg"/>
          <p:cNvPicPr>
            <a:picLocks noChangeAspect="1"/>
          </p:cNvPicPr>
          <p:nvPr/>
        </p:nvPicPr>
        <p:blipFill rotWithShape="1">
          <a:blip r:embed="rId5">
            <a:extLst>
              <a:ext uri="{28A0092B-C50C-407E-A947-70E740481C1C}">
                <a14:useLocalDpi xmlns:a14="http://schemas.microsoft.com/office/drawing/2010/main" val="0"/>
              </a:ext>
            </a:extLst>
          </a:blip>
          <a:srcRect t="10291" r="2785" b="4546"/>
          <a:stretch/>
        </p:blipFill>
        <p:spPr>
          <a:xfrm>
            <a:off x="1740775" y="3618782"/>
            <a:ext cx="5662451" cy="3093852"/>
          </a:xfrm>
          <a:prstGeom prst="rect">
            <a:avLst/>
          </a:prstGeom>
        </p:spPr>
      </p:pic>
    </p:spTree>
    <p:extLst>
      <p:ext uri="{BB962C8B-B14F-4D97-AF65-F5344CB8AC3E}">
        <p14:creationId xmlns:p14="http://schemas.microsoft.com/office/powerpoint/2010/main" val="75951260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skL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38671"/>
          </a:xfrm>
          <a:prstGeom prst="rect">
            <a:avLst/>
          </a:prstGeom>
        </p:spPr>
      </p:pic>
    </p:spTree>
    <p:extLst>
      <p:ext uri="{BB962C8B-B14F-4D97-AF65-F5344CB8AC3E}">
        <p14:creationId xmlns:p14="http://schemas.microsoft.com/office/powerpoint/2010/main" val="192777790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sz="5400" dirty="0">
                <a:solidFill>
                  <a:schemeClr val="bg2">
                    <a:lumMod val="60000"/>
                    <a:lumOff val="40000"/>
                  </a:schemeClr>
                </a:solidFill>
                <a:latin typeface="Bell Gothic Std Black" pitchFamily="34" charset="0"/>
              </a:rPr>
              <a:t>“It seemed too </a:t>
            </a:r>
            <a:r>
              <a:rPr lang="en-US" sz="5400" dirty="0">
                <a:latin typeface="Bell Gothic Std Black" pitchFamily="34" charset="0"/>
              </a:rPr>
              <a:t>complicated</a:t>
            </a:r>
            <a:r>
              <a:rPr lang="en-US" sz="5400" dirty="0">
                <a:solidFill>
                  <a:schemeClr val="bg2">
                    <a:lumMod val="60000"/>
                    <a:lumOff val="40000"/>
                  </a:schemeClr>
                </a:solidFill>
                <a:latin typeface="Bell Gothic Std Black" pitchFamily="34" charset="0"/>
              </a:rPr>
              <a:t> and would take up </a:t>
            </a:r>
            <a:r>
              <a:rPr lang="en-US" sz="5400" dirty="0">
                <a:latin typeface="Bell Gothic Std Black" pitchFamily="34" charset="0"/>
              </a:rPr>
              <a:t>too much time</a:t>
            </a:r>
            <a:r>
              <a:rPr lang="en-US" sz="5400" dirty="0">
                <a:solidFill>
                  <a:schemeClr val="bg2">
                    <a:lumMod val="60000"/>
                    <a:lumOff val="40000"/>
                  </a:schemeClr>
                </a:solidFill>
                <a:latin typeface="Bell Gothic Std Black" pitchFamily="34" charset="0"/>
              </a:rPr>
              <a:t>.”</a:t>
            </a: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Evaluation Feedback</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369966046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dirty="0">
                <a:solidFill>
                  <a:srgbClr val="FFFFFF"/>
                </a:solidFill>
                <a:latin typeface="Bell Gothic Std Black" pitchFamily="34" charset="0"/>
              </a:rPr>
              <a:t>“</a:t>
            </a:r>
            <a:r>
              <a:rPr lang="en-US" dirty="0">
                <a:latin typeface="Bell Gothic Std Black" pitchFamily="34" charset="0"/>
              </a:rPr>
              <a:t>I liked the task where we had to find an image in the basement of INFO-E.  There's something about </a:t>
            </a:r>
            <a:r>
              <a:rPr lang="en-US" dirty="0">
                <a:solidFill>
                  <a:schemeClr val="bg2">
                    <a:lumMod val="60000"/>
                    <a:lumOff val="40000"/>
                  </a:schemeClr>
                </a:solidFill>
                <a:latin typeface="Bell Gothic Std Black" pitchFamily="34" charset="0"/>
              </a:rPr>
              <a:t>physically searching for an item that makes the game more exciting.</a:t>
            </a:r>
            <a:r>
              <a:rPr lang="en-US" dirty="0">
                <a:solidFill>
                  <a:srgbClr val="FFFFFF"/>
                </a:solidFill>
                <a:latin typeface="Bell Gothic Std Black" pitchFamily="34" charset="0"/>
              </a:rPr>
              <a:t>”</a:t>
            </a:r>
          </a:p>
        </p:txBody>
      </p:sp>
      <p:sp>
        <p:nvSpPr>
          <p:cNvPr id="3"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Evaluation Feedback</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67712072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600" dirty="0" smtClean="0">
                <a:solidFill>
                  <a:schemeClr val="bg2">
                    <a:lumMod val="60000"/>
                    <a:lumOff val="40000"/>
                  </a:schemeClr>
                </a:solidFill>
                <a:latin typeface="Bell Gothic Std Black" pitchFamily="34" charset="0"/>
              </a:rPr>
              <a:t>Motivation</a:t>
            </a:r>
            <a:endParaRPr lang="en-US" sz="6600" dirty="0">
              <a:solidFill>
                <a:schemeClr val="bg2">
                  <a:lumMod val="60000"/>
                  <a:lumOff val="40000"/>
                </a:schemeClr>
              </a:solidFill>
              <a:latin typeface="Bell Gothic Std Black" pitchFamily="34" charset="0"/>
            </a:endParaRPr>
          </a:p>
        </p:txBody>
      </p:sp>
      <p:sp>
        <p:nvSpPr>
          <p:cNvPr id="5" name="TextBox 4"/>
          <p:cNvSpPr txBox="1"/>
          <p:nvPr/>
        </p:nvSpPr>
        <p:spPr>
          <a:xfrm>
            <a:off x="2901030" y="3906994"/>
            <a:ext cx="3380413" cy="369332"/>
          </a:xfrm>
          <a:prstGeom prst="rect">
            <a:avLst/>
          </a:prstGeom>
          <a:noFill/>
        </p:spPr>
        <p:txBody>
          <a:bodyPr wrap="none" rtlCol="0">
            <a:spAutoFit/>
          </a:bodyPr>
          <a:lstStyle/>
          <a:p>
            <a:r>
              <a:rPr lang="en-US" dirty="0" smtClean="0">
                <a:latin typeface="Bell Gothic Std Light" pitchFamily="34" charset="0"/>
              </a:rPr>
              <a:t>Volunteering, Community service</a:t>
            </a:r>
            <a:endParaRPr lang="en-US" dirty="0">
              <a:latin typeface="Bell Gothic Std Light" pitchFamily="34" charset="0"/>
            </a:endParaRPr>
          </a:p>
        </p:txBody>
      </p:sp>
      <p:sp>
        <p:nvSpPr>
          <p:cNvPr id="8" name="Title 1"/>
          <p:cNvSpPr txBox="1">
            <a:spLocks/>
          </p:cNvSpPr>
          <p:nvPr/>
        </p:nvSpPr>
        <p:spPr>
          <a:xfrm>
            <a:off x="457200" y="0"/>
            <a:ext cx="8229600" cy="7815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Bell Gothic Std Light" pitchFamily="34" charset="0"/>
                <a:cs typeface="Bell Gothic Std Black"/>
              </a:rPr>
              <a:t>Future Considerations</a:t>
            </a:r>
            <a:endParaRPr lang="en-US" sz="2400" dirty="0">
              <a:latin typeface="Bell Gothic Std Light" pitchFamily="34" charset="0"/>
              <a:cs typeface="Bell Gothic Std Black"/>
            </a:endParaRPr>
          </a:p>
        </p:txBody>
      </p:sp>
    </p:spTree>
    <p:extLst>
      <p:ext uri="{BB962C8B-B14F-4D97-AF65-F5344CB8AC3E}">
        <p14:creationId xmlns:p14="http://schemas.microsoft.com/office/powerpoint/2010/main" val="412529661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lternate Reality Games in HCI&amp;quot;&quot;/&gt;&lt;property id=&quot;20307&quot; value=&quot;256&quot;/&gt;&lt;/object&gt;&lt;object type=&quot;3&quot; unique_id=&quot;10005&quot;&gt;&lt;property id=&quot;20148&quot; value=&quot;5&quot;/&gt;&lt;property id=&quot;20300&quot; value=&quot;Slide 2 - &amp;quot;Introduction/Overview&amp;quot;&quot;/&gt;&lt;property id=&quot;20307&quot; value=&quot;257&quot;/&gt;&lt;/object&gt;&lt;object type=&quot;3&quot; unique_id=&quot;10006&quot;&gt;&lt;property id=&quot;20148&quot; value=&quot;5&quot;/&gt;&lt;property id=&quot;20300&quot; value=&quot;Slide 3 - &amp;quot;Overview&amp;quot;&quot;/&gt;&lt;property id=&quot;20307&quot; value=&quot;299&quot;/&gt;&lt;/object&gt;&lt;object type=&quot;3&quot; unique_id=&quot;10007&quot;&gt;&lt;property id=&quot;20148&quot; value=&quot;5&quot;/&gt;&lt;property id=&quot;20300&quot; value=&quot;Slide 4 - &amp;quot;Final Design&amp;quot;&quot;/&gt;&lt;property id=&quot;20307&quot; value=&quot;355&quot;/&gt;&lt;/object&gt;&lt;object type=&quot;3&quot; unique_id=&quot;10008&quot;&gt;&lt;property id=&quot;20148&quot; value=&quot;5&quot;/&gt;&lt;property id=&quot;20300&quot; value=&quot;Slide 5&quot;/&gt;&lt;property id=&quot;20307&quot; value=&quot;306&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00&quot;/&gt;&lt;/object&gt;&lt;object type=&quot;3&quot; unique_id=&quot;10011&quot;&gt;&lt;property id=&quot;20148&quot; value=&quot;5&quot;/&gt;&lt;property id=&quot;20300&quot; value=&quot;Slide 8&quot;/&gt;&lt;property id=&quot;20307&quot; value=&quot;301&quot;/&gt;&lt;/object&gt;&lt;object type=&quot;3&quot; unique_id=&quot;10012&quot;&gt;&lt;property id=&quot;20148&quot; value=&quot;5&quot;/&gt;&lt;property id=&quot;20300&quot; value=&quot;Slide 9&quot;/&gt;&lt;property id=&quot;20307&quot; value=&quot;305&quot;/&gt;&lt;/object&gt;&lt;object type=&quot;3&quot; unique_id=&quot;10013&quot;&gt;&lt;property id=&quot;20148&quot; value=&quot;5&quot;/&gt;&lt;property id=&quot;20300&quot; value=&quot;Slide 10 - &amp;quot;An Opportunity Space&amp;quot;&quot;/&gt;&lt;property id=&quot;20307&quot; value=&quot;307&quot;/&gt;&lt;/object&gt;&lt;object type=&quot;3&quot; unique_id=&quot;10014&quot;&gt;&lt;property id=&quot;20148&quot; value=&quot;5&quot;/&gt;&lt;property id=&quot;20300&quot; value=&quot;Slide 11 - &amp;quot;Explore Gaming&amp;quot;&quot;/&gt;&lt;property id=&quot;20307&quot; value=&quot;312&quot;/&gt;&lt;/object&gt;&lt;object type=&quot;3&quot; unique_id=&quot;10015&quot;&gt;&lt;property id=&quot;20148&quot; value=&quot;5&quot;/&gt;&lt;property id=&quot;20300&quot; value=&quot;Slide 12 - &amp;quot;What is an Alternate Reality Game?&amp;quot;&quot;/&gt;&lt;property id=&quot;20307&quot; value=&quot;303&quot;/&gt;&lt;/object&gt;&lt;object type=&quot;3&quot; unique_id=&quot;10016&quot;&gt;&lt;property id=&quot;20148&quot; value=&quot;5&quot;/&gt;&lt;property id=&quot;20300&quot; value=&quot;Slide 13&quot;/&gt;&lt;property id=&quot;20307&quot; value=&quot;311&quot;/&gt;&lt;/object&gt;&lt;object type=&quot;3&quot; unique_id=&quot;10017&quot;&gt;&lt;property id=&quot;20148&quot; value=&quot;5&quot;/&gt;&lt;property id=&quot;20300&quot; value=&quot;Slide 14 - &amp;quot;Experience Design&amp;quot;&quot;/&gt;&lt;property id=&quot;20307&quot; value=&quot;258&quot;/&gt;&lt;/object&gt;&lt;object type=&quot;3&quot; unique_id=&quot;10018&quot;&gt;&lt;property id=&quot;20148&quot; value=&quot;5&quot;/&gt;&lt;property id=&quot;20300&quot; value=&quot;Slide 15 - &amp;quot;Collaboration&amp;quot;&quot;/&gt;&lt;property id=&quot;20307&quot; value=&quot;346&quot;/&gt;&lt;/object&gt;&lt;object type=&quot;3&quot; unique_id=&quot;10019&quot;&gt;&lt;property id=&quot;20148&quot; value=&quot;5&quot;/&gt;&lt;property id=&quot;20300&quot; value=&quot;Slide 16 - &amp;quot;Physical and Social Interaction&amp;quot;&quot;/&gt;&lt;property id=&quot;20307&quot; value=&quot;347&quot;/&gt;&lt;/object&gt;&lt;object type=&quot;3&quot; unique_id=&quot;10020&quot;&gt;&lt;property id=&quot;20148&quot; value=&quot;5&quot;/&gt;&lt;property id=&quot;20300&quot; value=&quot;Slide 17 - &amp;quot;College Aged Gamers&amp;quot;&quot;/&gt;&lt;property id=&quot;20307&quot; value=&quot;297&quot;/&gt;&lt;/object&gt;&lt;object type=&quot;3&quot; unique_id=&quot;10021&quot;&gt;&lt;property id=&quot;20148&quot; value=&quot;5&quot;/&gt;&lt;property id=&quot;20300&quot; value=&quot;Slide 18 - &amp;quot;How I did it&amp;quot;&quot;/&gt;&lt;property id=&quot;20307&quot; value=&quot;308&quot;/&gt;&lt;/object&gt;&lt;object type=&quot;3&quot; unique_id=&quot;10022&quot;&gt;&lt;property id=&quot;20148&quot; value=&quot;5&quot;/&gt;&lt;property id=&quot;20300&quot; value=&quot;Slide 19 - &amp;quot;Research (Secondary)&amp;quot;&quot;/&gt;&lt;property id=&quot;20307&quot; value=&quot;259&quot;/&gt;&lt;/object&gt;&lt;object type=&quot;3&quot; unique_id=&quot;10023&quot;&gt;&lt;property id=&quot;20148&quot; value=&quot;5&quot;/&gt;&lt;property id=&quot;20300&quot; value=&quot;Slide 20 - &amp;quot;Research (Secondary)&amp;quot;&quot;/&gt;&lt;property id=&quot;20307&quot; value=&quot;376&quot;/&gt;&lt;/object&gt;&lt;object type=&quot;3&quot; unique_id=&quot;10024&quot;&gt;&lt;property id=&quot;20148&quot; value=&quot;5&quot;/&gt;&lt;property id=&quot;20300&quot; value=&quot;Slide 21&quot;/&gt;&lt;property id=&quot;20307&quot; value=&quot;313&quot;/&gt;&lt;/object&gt;&lt;object type=&quot;3&quot; unique_id=&quot;10025&quot;&gt;&lt;property id=&quot;20148&quot; value=&quot;5&quot;/&gt;&lt;property id=&quot;20300&quot; value=&quot;Slide 22&quot;/&gt;&lt;property id=&quot;20307&quot; value=&quot;314&quot;/&gt;&lt;/object&gt;&lt;object type=&quot;3&quot; unique_id=&quot;10026&quot;&gt;&lt;property id=&quot;20148&quot; value=&quot;5&quot;/&gt;&lt;property id=&quot;20300&quot; value=&quot;Slide 23&quot;/&gt;&lt;property id=&quot;20307&quot; value=&quot;315&quot;/&gt;&lt;/object&gt;&lt;object type=&quot;3&quot; unique_id=&quot;10027&quot;&gt;&lt;property id=&quot;20148&quot; value=&quot;5&quot;/&gt;&lt;property id=&quot;20300&quot; value=&quot;Slide 24 - &amp;quot;Insights&amp;quot;&quot;/&gt;&lt;property id=&quot;20307&quot; value=&quot;345&quot;/&gt;&lt;/object&gt;&lt;object type=&quot;3&quot; unique_id=&quot;10028&quot;&gt;&lt;property id=&quot;20148&quot; value=&quot;5&quot;/&gt;&lt;property id=&quot;20300&quot; value=&quot;Slide 25&quot;/&gt;&lt;property id=&quot;20307&quot; value=&quot;348&quot;/&gt;&lt;/object&gt;&lt;object type=&quot;3&quot; unique_id=&quot;10029&quot;&gt;&lt;property id=&quot;20148&quot; value=&quot;5&quot;/&gt;&lt;property id=&quot;20300&quot; value=&quot;Slide 26&quot;/&gt;&lt;property id=&quot;20307&quot; value=&quot;349&quot;/&gt;&lt;/object&gt;&lt;object type=&quot;3&quot; unique_id=&quot;10030&quot;&gt;&lt;property id=&quot;20148&quot; value=&quot;5&quot;/&gt;&lt;property id=&quot;20300&quot; value=&quot;Slide 27 - &amp;quot;Interviews&amp;quot;&quot;/&gt;&lt;property id=&quot;20307&quot; value=&quot;272&quot;/&gt;&lt;/object&gt;&lt;object type=&quot;3&quot; unique_id=&quot;10031&quot;&gt;&lt;property id=&quot;20148&quot; value=&quot;5&quot;/&gt;&lt;property id=&quot;20300&quot; value=&quot;Slide 28 - &amp;quot;Game Length&amp;quot;&quot;/&gt;&lt;property id=&quot;20307&quot; value=&quot;359&quot;/&gt;&lt;/object&gt;&lt;object type=&quot;3&quot; unique_id=&quot;10032&quot;&gt;&lt;property id=&quot;20148&quot; value=&quot;5&quot;/&gt;&lt;property id=&quot;20300&quot; value=&quot;Slide 29 - &amp;quot;Realism&amp;quot;&quot;/&gt;&lt;property id=&quot;20307&quot; value=&quot;360&quot;/&gt;&lt;/object&gt;&lt;object type=&quot;3&quot; unique_id=&quot;10033&quot;&gt;&lt;property id=&quot;20148&quot; value=&quot;5&quot;/&gt;&lt;property id=&quot;20300&quot; value=&quot;Slide 30 - &amp;quot;Challenging&amp;quot;&quot;/&gt;&lt;property id=&quot;20307&quot; value=&quot;361&quot;/&gt;&lt;/object&gt;&lt;object type=&quot;3&quot; unique_id=&quot;10034&quot;&gt;&lt;property id=&quot;20148&quot; value=&quot;5&quot;/&gt;&lt;property id=&quot;20300&quot; value=&quot;Slide 31 - &amp;quot;Motivation&amp;quot;&quot;/&gt;&lt;property id=&quot;20307&quot; value=&quot;362&quot;/&gt;&lt;/object&gt;&lt;object type=&quot;3&quot; unique_id=&quot;10035&quot;&gt;&lt;property id=&quot;20148&quot; value=&quot;5&quot;/&gt;&lt;property id=&quot;20300&quot; value=&quot;Slide 32 - &amp;quot;Social&amp;quot;&quot;/&gt;&lt;property id=&quot;20307&quot; value=&quot;364&quot;/&gt;&lt;/object&gt;&lt;object type=&quot;3&quot; unique_id=&quot;10036&quot;&gt;&lt;property id=&quot;20148&quot; value=&quot;5&quot;/&gt;&lt;property id=&quot;20300&quot; value=&quot;Slide 33&quot;/&gt;&lt;property id=&quot;20307&quot; value=&quot;267&quot;/&gt;&lt;/object&gt;&lt;object type=&quot;3&quot; unique_id=&quot;10037&quot;&gt;&lt;property id=&quot;20148&quot; value=&quot;5&quot;/&gt;&lt;property id=&quot;20300&quot; value=&quot;Slide 34 - &amp;quot;Concept Development&amp;quot;&quot;/&gt;&lt;property id=&quot;20307&quot; value=&quot;358&quot;/&gt;&lt;/object&gt;&lt;object type=&quot;3&quot; unique_id=&quot;10038&quot;&gt;&lt;property id=&quot;20148&quot; value=&quot;5&quot;/&gt;&lt;property id=&quot;20300&quot; value=&quot;Slide 35&quot;/&gt;&lt;property id=&quot;20307&quot; value=&quot;271&quot;/&gt;&lt;/object&gt;&lt;object type=&quot;3&quot; unique_id=&quot;10039&quot;&gt;&lt;property id=&quot;20148&quot; value=&quot;5&quot;/&gt;&lt;property id=&quot;20300&quot; value=&quot;Slide 36&quot;/&gt;&lt;property id=&quot;20307&quot; value=&quot;273&quot;/&gt;&lt;/object&gt;&lt;object type=&quot;3&quot; unique_id=&quot;10040&quot;&gt;&lt;property id=&quot;20148&quot; value=&quot;5&quot;/&gt;&lt;property id=&quot;20300&quot; value=&quot;Slide 37&quot;/&gt;&lt;property id=&quot;20307&quot; value=&quot;334&quot;/&gt;&lt;/object&gt;&lt;object type=&quot;3&quot; unique_id=&quot;10041&quot;&gt;&lt;property id=&quot;20148&quot; value=&quot;5&quot;/&gt;&lt;property id=&quot;20300&quot; value=&quot;Slide 38&quot;/&gt;&lt;property id=&quot;20307&quot; value=&quot;335&quot;/&gt;&lt;/object&gt;&lt;object type=&quot;3&quot; unique_id=&quot;10042&quot;&gt;&lt;property id=&quot;20148&quot; value=&quot;5&quot;/&gt;&lt;property id=&quot;20300&quot; value=&quot;Slide 39&quot;/&gt;&lt;property id=&quot;20307&quot; value=&quot;332&quot;/&gt;&lt;/object&gt;&lt;object type=&quot;3&quot; unique_id=&quot;10043&quot;&gt;&lt;property id=&quot;20148&quot; value=&quot;5&quot;/&gt;&lt;property id=&quot;20300&quot; value=&quot;Slide 40&quot;/&gt;&lt;property id=&quot;20307&quot; value=&quot;333&quot;/&gt;&lt;/object&gt;&lt;object type=&quot;3&quot; unique_id=&quot;10044&quot;&gt;&lt;property id=&quot;20148&quot; value=&quot;5&quot;/&gt;&lt;property id=&quot;20300&quot; value=&quot;Slide 41&quot;/&gt;&lt;property id=&quot;20307&quot; value=&quot;274&quot;/&gt;&lt;/object&gt;&lt;object type=&quot;3&quot; unique_id=&quot;10045&quot;&gt;&lt;property id=&quot;20148&quot; value=&quot;5&quot;/&gt;&lt;property id=&quot;20300&quot; value=&quot;Slide 43&quot;/&gt;&lt;property id=&quot;20307&quot; value=&quot;275&quot;/&gt;&lt;/object&gt;&lt;object type=&quot;3&quot; unique_id=&quot;10046&quot;&gt;&lt;property id=&quot;20148&quot; value=&quot;5&quot;/&gt;&lt;property id=&quot;20300&quot; value=&quot;Slide 42&quot;/&gt;&lt;property id=&quot;20307&quot; value=&quot;276&quot;/&gt;&lt;/object&gt;&lt;object type=&quot;3&quot; unique_id=&quot;10047&quot;&gt;&lt;property id=&quot;20148&quot; value=&quot;5&quot;/&gt;&lt;property id=&quot;20300&quot; value=&quot;Slide 44&quot;/&gt;&lt;property id=&quot;20307&quot; value=&quot;317&quot;/&gt;&lt;/object&gt;&lt;object type=&quot;3&quot; unique_id=&quot;10048&quot;&gt;&lt;property id=&quot;20148&quot; value=&quot;5&quot;/&gt;&lt;property id=&quot;20300&quot; value=&quot;Slide 45&quot;/&gt;&lt;property id=&quot;20307&quot; value=&quot;318&quot;/&gt;&lt;/object&gt;&lt;object type=&quot;3&quot; unique_id=&quot;10049&quot;&gt;&lt;property id=&quot;20148&quot; value=&quot;5&quot;/&gt;&lt;property id=&quot;20300&quot; value=&quot;Slide 46&quot;/&gt;&lt;property id=&quot;20307&quot; value=&quot;319&quot;/&gt;&lt;/object&gt;&lt;object type=&quot;3&quot; unique_id=&quot;10050&quot;&gt;&lt;property id=&quot;20148&quot; value=&quot;5&quot;/&gt;&lt;property id=&quot;20300&quot; value=&quot;Slide 48&quot;/&gt;&lt;property id=&quot;20307&quot; value=&quot;321&quot;/&gt;&lt;/object&gt;&lt;object type=&quot;3&quot; unique_id=&quot;10051&quot;&gt;&lt;property id=&quot;20148&quot; value=&quot;5&quot;/&gt;&lt;property id=&quot;20300&quot; value=&quot;Slide 47&quot;/&gt;&lt;property id=&quot;20307&quot; value=&quot;320&quot;/&gt;&lt;/object&gt;&lt;object type=&quot;3&quot; unique_id=&quot;10052&quot;&gt;&lt;property id=&quot;20148&quot; value=&quot;5&quot;/&gt;&lt;property id=&quot;20300&quot; value=&quot;Slide 49 - &amp;quot;Prototypes&amp;quot;&quot;/&gt;&lt;property id=&quot;20307&quot; value=&quot;277&quot;/&gt;&lt;/object&gt;&lt;object type=&quot;3&quot; unique_id=&quot;10053&quot;&gt;&lt;property id=&quot;20148&quot; value=&quot;5&quot;/&gt;&lt;property id=&quot;20300&quot; value=&quot;Slide 50&quot;/&gt;&lt;property id=&quot;20307&quot; value=&quot;322&quot;/&gt;&lt;/object&gt;&lt;object type=&quot;3&quot; unique_id=&quot;10054&quot;&gt;&lt;property id=&quot;20148&quot; value=&quot;5&quot;/&gt;&lt;property id=&quot;20300&quot; value=&quot;Slide 51&quot;/&gt;&lt;property id=&quot;20307&quot; value=&quot;323&quot;/&gt;&lt;/object&gt;&lt;object type=&quot;3&quot; unique_id=&quot;10055&quot;&gt;&lt;property id=&quot;20148&quot; value=&quot;5&quot;/&gt;&lt;property id=&quot;20300&quot; value=&quot;Slide 52&quot;/&gt;&lt;property id=&quot;20307&quot; value=&quot;324&quot;/&gt;&lt;/object&gt;&lt;object type=&quot;3&quot; unique_id=&quot;10056&quot;&gt;&lt;property id=&quot;20148&quot; value=&quot;5&quot;/&gt;&lt;property id=&quot;20300&quot; value=&quot;Slide 53&quot;/&gt;&lt;property id=&quot;20307&quot; value=&quot;325&quot;/&gt;&lt;/object&gt;&lt;object type=&quot;3&quot; unique_id=&quot;10057&quot;&gt;&lt;property id=&quot;20148&quot; value=&quot;5&quot;/&gt;&lt;property id=&quot;20300&quot; value=&quot;Slide 54 - &amp;quot;Evaluations&amp;quot;&quot;/&gt;&lt;property id=&quot;20307&quot; value=&quot;266&quot;/&gt;&lt;/object&gt;&lt;object type=&quot;3&quot; unique_id=&quot;10058&quot;&gt;&lt;property id=&quot;20148&quot; value=&quot;5&quot;/&gt;&lt;property id=&quot;20300&quot; value=&quot;Slide 55&quot;/&gt;&lt;property id=&quot;20307&quot; value=&quot;326&quot;/&gt;&lt;/object&gt;&lt;object type=&quot;3&quot; unique_id=&quot;10059&quot;&gt;&lt;property id=&quot;20148&quot; value=&quot;5&quot;/&gt;&lt;property id=&quot;20300&quot; value=&quot;Slide 56&quot;/&gt;&lt;property id=&quot;20307&quot; value=&quot;327&quot;/&gt;&lt;/object&gt;&lt;object type=&quot;3&quot; unique_id=&quot;10060&quot;&gt;&lt;property id=&quot;20148&quot; value=&quot;5&quot;/&gt;&lt;property id=&quot;20300&quot; value=&quot;Slide 57&quot;/&gt;&lt;property id=&quot;20307&quot; value=&quot;328&quot;/&gt;&lt;/object&gt;&lt;object type=&quot;3&quot; unique_id=&quot;10061&quot;&gt;&lt;property id=&quot;20148&quot; value=&quot;5&quot;/&gt;&lt;property id=&quot;20300&quot; value=&quot;Slide 58&quot;/&gt;&lt;property id=&quot;20307&quot; value=&quot;329&quot;/&gt;&lt;/object&gt;&lt;object type=&quot;3&quot; unique_id=&quot;10062&quot;&gt;&lt;property id=&quot;20148&quot; value=&quot;5&quot;/&gt;&lt;property id=&quot;20300&quot; value=&quot;Slide 60&quot;/&gt;&lt;property id=&quot;20307&quot; value=&quot;341&quot;/&gt;&lt;/object&gt;&lt;object type=&quot;3&quot; unique_id=&quot;10063&quot;&gt;&lt;property id=&quot;20148&quot; value=&quot;5&quot;/&gt;&lt;property id=&quot;20300&quot; value=&quot;Slide 61&quot;/&gt;&lt;property id=&quot;20307&quot; value=&quot;278&quot;/&gt;&lt;/object&gt;&lt;object type=&quot;3&quot; unique_id=&quot;10064&quot;&gt;&lt;property id=&quot;20148&quot; value=&quot;5&quot;/&gt;&lt;property id=&quot;20300&quot; value=&quot;Slide 62&quot;/&gt;&lt;property id=&quot;20307&quot; value=&quot;340&quot;/&gt;&lt;/object&gt;&lt;object type=&quot;3&quot; unique_id=&quot;10065&quot;&gt;&lt;property id=&quot;20148&quot; value=&quot;5&quot;/&gt;&lt;property id=&quot;20300&quot; value=&quot;Slide 63&quot;/&gt;&lt;property id=&quot;20307&quot; value=&quot;309&quot;/&gt;&lt;/object&gt;&lt;object type=&quot;3&quot; unique_id=&quot;10066&quot;&gt;&lt;property id=&quot;20148&quot; value=&quot;5&quot;/&gt;&lt;property id=&quot;20300&quot; value=&quot;Slide 64 - &amp;quot;What is a QR code?&amp;quot;&quot;/&gt;&lt;property id=&quot;20307&quot; value=&quot;365&quot;/&gt;&lt;/object&gt;&lt;object type=&quot;3&quot; unique_id=&quot;10067&quot;&gt;&lt;property id=&quot;20148&quot; value=&quot;5&quot;/&gt;&lt;property id=&quot;20300&quot; value=&quot;Slide 65 - &amp;quot;Where is this location?&amp;quot;&quot;/&gt;&lt;property id=&quot;20307&quot; value=&quot;366&quot;/&gt;&lt;/object&gt;&lt;object type=&quot;3&quot; unique_id=&quot;10068&quot;&gt;&lt;property id=&quot;20148&quot; value=&quot;5&quot;/&gt;&lt;property id=&quot;20300&quot; value=&quot;Slide 59 - &amp;quot;Website Terms&amp;quot;&quot;/&gt;&lt;property id=&quot;20307&quot; value=&quot;367&quot;/&gt;&lt;/object&gt;&lt;object type=&quot;3&quot; unique_id=&quot;10069&quot;&gt;&lt;property id=&quot;20148&quot; value=&quot;5&quot;/&gt;&lt;property id=&quot;20300&quot; value=&quot;Slide 66 - &amp;quot;Player Ranking Layout&amp;quot;&quot;/&gt;&lt;property id=&quot;20307&quot; value=&quot;368&quot;/&gt;&lt;/object&gt;&lt;object type=&quot;3&quot; unique_id=&quot;10070&quot;&gt;&lt;property id=&quot;20148&quot; value=&quot;5&quot;/&gt;&lt;property id=&quot;20300&quot; value=&quot;Slide 67 - &amp;quot;Final Tested Design (Final Holistic Evaluation)&amp;quot;&quot;/&gt;&lt;property id=&quot;20307&quot; value=&quot;279&quot;/&gt;&lt;/object&gt;&lt;object type=&quot;3&quot; unique_id=&quot;10071&quot;&gt;&lt;property id=&quot;20148&quot; value=&quot;5&quot;/&gt;&lt;property id=&quot;20300&quot; value=&quot;Slide 68&quot;/&gt;&lt;property id=&quot;20307&quot; value=&quot;288&quot;/&gt;&lt;/object&gt;&lt;object type=&quot;3&quot; unique_id=&quot;10072&quot;&gt;&lt;property id=&quot;20148&quot; value=&quot;5&quot;/&gt;&lt;property id=&quot;20300&quot; value=&quot;Slide 69&quot;/&gt;&lt;property id=&quot;20307&quot; value=&quot;287&quot;/&gt;&lt;/object&gt;&lt;object type=&quot;3&quot; unique_id=&quot;10073&quot;&gt;&lt;property id=&quot;20148&quot; value=&quot;5&quot;/&gt;&lt;property id=&quot;20300&quot; value=&quot;Slide 70&quot;/&gt;&lt;property id=&quot;20307&quot; value=&quot;290&quot;/&gt;&lt;/object&gt;&lt;object type=&quot;3&quot; unique_id=&quot;10074&quot;&gt;&lt;property id=&quot;20148&quot; value=&quot;5&quot;/&gt;&lt;property id=&quot;20300&quot; value=&quot;Slide 71&quot;/&gt;&lt;property id=&quot;20307&quot; value=&quot;289&quot;/&gt;&lt;/object&gt;&lt;object type=&quot;3&quot; unique_id=&quot;10075&quot;&gt;&lt;property id=&quot;20148&quot; value=&quot;5&quot;/&gt;&lt;property id=&quot;20300&quot; value=&quot;Slide 72&quot;/&gt;&lt;property id=&quot;20307&quot; value=&quot;337&quot;/&gt;&lt;/object&gt;&lt;object type=&quot;3&quot; unique_id=&quot;10076&quot;&gt;&lt;property id=&quot;20148&quot; value=&quot;5&quot;/&gt;&lt;property id=&quot;20300&quot; value=&quot;Slide 73&quot;/&gt;&lt;property id=&quot;20307&quot; value=&quot;291&quot;/&gt;&lt;/object&gt;&lt;object type=&quot;3&quot; unique_id=&quot;10077&quot;&gt;&lt;property id=&quot;20148&quot; value=&quot;5&quot;/&gt;&lt;property id=&quot;20300&quot; value=&quot;Slide 74&quot;/&gt;&lt;property id=&quot;20307&quot; value=&quot;356&quot;/&gt;&lt;/object&gt;&lt;object type=&quot;3&quot; unique_id=&quot;10078&quot;&gt;&lt;property id=&quot;20148&quot; value=&quot;5&quot;/&gt;&lt;property id=&quot;20300&quot; value=&quot;Slide 75 - &amp;quot;“Overall I like the idea of the game. Good job!”&amp;quot;&quot;/&gt;&lt;property id=&quot;20307&quot; value=&quot;369&quot;/&gt;&lt;/object&gt;&lt;object type=&quot;3&quot; unique_id=&quot;10079&quot;&gt;&lt;property id=&quot;20148&quot; value=&quot;5&quot;/&gt;&lt;property id=&quot;20300&quot; value=&quot;Slide 76 - &amp;quot;“It seemed too complicated and would take up too much time.”&amp;quot;&quot;/&gt;&lt;property id=&quot;20307&quot; value=&quot;370&quot;/&gt;&lt;/object&gt;&lt;object type=&quot;3&quot; unique_id=&quot;10080&quot;&gt;&lt;property id=&quot;20148&quot; value=&quot;5&quot;/&gt;&lt;property id=&quot;20300&quot; value=&quot;Slide 77 - &amp;quot;“Slow response time to validate codes.  I would have wanted an automated code validator after submission, so I cou&quot;/&gt;&lt;property id=&quot;20307&quot; value=&quot;371&quot;/&gt;&lt;/object&gt;&lt;object type=&quot;3&quot; unique_id=&quot;10081&quot;&gt;&lt;property id=&quot;20148&quot; value=&quot;5&quot;/&gt;&lt;property id=&quot;20300&quot; value=&quot;Slide 78 - &amp;quot;“Figuring minor things out was a bit of a hassle because I have my own to do list – didn’t really want to sit and &quot;/&gt;&lt;property id=&quot;20307&quot; value=&quot;372&quot;/&gt;&lt;/object&gt;&lt;object type=&quot;3&quot; unique_id=&quot;10082&quot;&gt;&lt;property id=&quot;20148&quot; value=&quot;5&quot;/&gt;&lt;property id=&quot;20300&quot; value=&quot;Slide 79 - &amp;quot;“I liked the task where we had to find an image in the basement of INFO-E.  There's something about physically sea&quot;/&gt;&lt;property id=&quot;20307&quot; value=&quot;373&quot;/&gt;&lt;/object&gt;&lt;object type=&quot;3&quot; unique_id=&quot;10083&quot;&gt;&lt;property id=&quot;20148&quot; value=&quot;5&quot;/&gt;&lt;property id=&quot;20300&quot; value=&quot;Slide 80 - &amp;quot;“The variety of challenges.&amp;quot;&amp;quot;&quot;/&gt;&lt;property id=&quot;20307&quot; value=&quot;374&quot;/&gt;&lt;/object&gt;&lt;object type=&quot;3&quot; unique_id=&quot;10084&quot;&gt;&lt;property id=&quot;20148&quot; value=&quot;5&quot;/&gt;&lt;property id=&quot;20300&quot; value=&quot;Slide 81 - &amp;quot;“Socialization”&amp;quot;&quot;/&gt;&lt;property id=&quot;20307&quot; value=&quot;375&quot;/&gt;&lt;/object&gt;&lt;object type=&quot;3&quot; unique_id=&quot;10085&quot;&gt;&lt;property id=&quot;20148&quot; value=&quot;5&quot;/&gt;&lt;property id=&quot;20300&quot; value=&quot;Slide 82 - &amp;quot;Redesign&amp;quot;&quot;/&gt;&lt;property id=&quot;20307&quot; value=&quot;351&quot;/&gt;&lt;/object&gt;&lt;object type=&quot;3&quot; unique_id=&quot;10086&quot;&gt;&lt;property id=&quot;20148&quot; value=&quot;5&quot;/&gt;&lt;property id=&quot;20300&quot; value=&quot;Slide 83&quot;/&gt;&lt;property id=&quot;20307&quot; value=&quot;352&quot;/&gt;&lt;/object&gt;&lt;object type=&quot;3&quot; unique_id=&quot;10087&quot;&gt;&lt;property id=&quot;20148&quot; value=&quot;5&quot;/&gt;&lt;property id=&quot;20300&quot; value=&quot;Slide 84&quot;/&gt;&lt;property id=&quot;20307&quot; value=&quot;354&quot;/&gt;&lt;/object&gt;&lt;object type=&quot;3&quot; unique_id=&quot;10088&quot;&gt;&lt;property id=&quot;20148&quot; value=&quot;5&quot;/&gt;&lt;property id=&quot;20300&quot; value=&quot;Slide 85&quot;/&gt;&lt;property id=&quot;20307&quot; value=&quot;353&quot;/&gt;&lt;/object&gt;&lt;object type=&quot;3&quot; unique_id=&quot;10089&quot;&gt;&lt;property id=&quot;20148&quot; value=&quot;5&quot;/&gt;&lt;property id=&quot;20300&quot; value=&quot;Slide 86 - &amp;quot;ARGs as a Tool&amp;quot;&quot;/&gt;&lt;property id=&quot;20307&quot; value=&quot;292&quot;/&gt;&lt;/object&gt;&lt;object type=&quot;3&quot; unique_id=&quot;10090&quot;&gt;&lt;property id=&quot;20148&quot; value=&quot;5&quot;/&gt;&lt;property id=&quot;20300&quot; value=&quot;Slide 87 - &amp;quot;This is what I learned&amp;quot;&quot;/&gt;&lt;property id=&quot;20307&quot; value=&quot;295&quot;/&gt;&lt;/object&gt;&lt;object type=&quot;3&quot; unique_id=&quot;10091&quot;&gt;&lt;property id=&quot;20148&quot; value=&quot;5&quot;/&gt;&lt;property id=&quot;20300&quot; value=&quot;Slide 88 - &amp;quot;Reflect&amp;amp;#x09;&amp;quot;&quot;/&gt;&lt;property id=&quot;20307&quot; value=&quot;294&quot;/&gt;&lt;/object&gt;&lt;object type=&quot;3&quot; unique_id=&quot;10092&quot;&gt;&lt;property id=&quot;20148&quot; value=&quot;5&quot;/&gt;&lt;property id=&quot;20300&quot; value=&quot;Slide 89 - &amp;quot;This is what I think the HCI field can learn from my project&amp;quot;&quot;/&gt;&lt;property id=&quot;20307&quot; value=&quot;296&quot;/&gt;&lt;/object&gt;&lt;object type=&quot;3&quot; unique_id=&quot;10093&quot;&gt;&lt;property id=&quot;20148&quot; value=&quot;5&quot;/&gt;&lt;property id=&quot;20300&quot; value=&quot;Slide 90 - &amp;quot;Acknowledgements&amp;quot;&quot;/&gt;&lt;property id=&quot;20307&quot; value=&quot;310&quot;/&gt;&lt;/object&gt;&lt;object type=&quot;3&quot; unique_id=&quot;10094&quot;&gt;&lt;property id=&quot;20148&quot; value=&quot;5&quot;/&gt;&lt;property id=&quot;20300&quot; value=&quot;Slide 91 - &amp;quot;Works Cited&amp;quot;&quot;/&gt;&lt;property id=&quot;20307&quot; value=&quot;357&quot;/&gt;&lt;/object&gt;&lt;/object&gt;&lt;/object&gt;&lt;/database&gt;"/>
  <p:tag name="SECTOMILLISECCONVERTED" val="1"/>
</p:tagLst>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2188</TotalTime>
  <Words>8037</Words>
  <Application>Microsoft Macintosh PowerPoint</Application>
  <PresentationFormat>On-screen Show (4:3)</PresentationFormat>
  <Paragraphs>686</Paragraphs>
  <Slides>99</Slides>
  <Notes>86</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Black</vt:lpstr>
      <vt:lpstr>Alternate Reality Games</vt:lpstr>
      <vt:lpstr>Overview</vt:lpstr>
      <vt:lpstr>What is an alternate reality game?</vt:lpstr>
      <vt:lpstr>PowerPoint Presentation</vt:lpstr>
      <vt:lpstr>PowerPoint Presentation</vt:lpstr>
      <vt:lpstr>PowerPoint Presentation</vt:lpstr>
      <vt:lpstr>PowerPoint Presentation</vt:lpstr>
      <vt:lpstr>PowerPoint Presentation</vt:lpstr>
      <vt:lpstr>Explore Gaming</vt:lpstr>
      <vt:lpstr>An Opportunity Space</vt:lpstr>
      <vt:lpstr>Physical and Social Interaction</vt:lpstr>
      <vt:lpstr>Create an alternate reality game for college aged gamers who are already familiar with gaming to provide them with a different and unique gaming experience</vt:lpstr>
      <vt:lpstr>PowerPoint Presentation</vt:lpstr>
      <vt:lpstr>PowerPoint Presentation</vt:lpstr>
      <vt:lpstr>Experience Design</vt:lpstr>
      <vt:lpstr>CSCW</vt:lpstr>
      <vt:lpstr>Mixed Reality</vt:lpstr>
      <vt:lpstr>PowerPoint Presentation</vt:lpstr>
      <vt:lpstr>PowerPoint Presentation</vt:lpstr>
      <vt:lpstr>PowerPoint Presentation</vt:lpstr>
      <vt:lpstr>Interviews</vt:lpstr>
      <vt:lpstr>PowerPoint Presentation</vt:lpstr>
      <vt:lpstr>Insights</vt:lpstr>
      <vt:lpstr>Insights</vt:lpstr>
      <vt:lpstr>Insights</vt:lpstr>
      <vt:lpstr>Game Length</vt:lpstr>
      <vt:lpstr>Challenging</vt:lpstr>
      <vt:lpstr>Social</vt:lpstr>
      <vt:lpstr>PowerPoint Presentation</vt:lpstr>
      <vt:lpstr>PowerPoint Presentation</vt:lpstr>
      <vt:lpstr>PowerPoint Presentation</vt:lpstr>
      <vt:lpstr>PowerPoint Presentation</vt:lpstr>
      <vt:lpstr>PowerPoint Presentation</vt:lpstr>
      <vt:lpstr>EvilCorp</vt:lpstr>
      <vt:lpstr>Candidate Desirability</vt:lpstr>
      <vt:lpstr>PowerPoint Presentation</vt:lpstr>
      <vt:lpstr>PowerPoint Presentation</vt:lpstr>
      <vt:lpstr>Bio</vt:lpstr>
      <vt:lpstr>PowerPoint Presentation</vt:lpstr>
      <vt:lpstr>PowerPoint Presentation</vt:lpstr>
      <vt:lpstr>Request a Favor</vt:lpstr>
      <vt:lpstr>PowerPoint Presentation</vt:lpstr>
      <vt:lpstr>PowerPoint Presentation</vt:lpstr>
      <vt:lpstr>Message Board</vt:lpstr>
      <vt:lpstr>PowerPoint Presentation</vt:lpstr>
      <vt:lpstr>PowerPoint Presentation</vt:lpstr>
      <vt:lpstr>PowerPoint Presentation</vt:lpstr>
      <vt:lpstr>Website Evaluation</vt:lpstr>
      <vt:lpstr>PowerPoint Presentation</vt:lpstr>
      <vt:lpstr>Wording</vt:lpstr>
      <vt:lpstr>Physical Evaluation</vt:lpstr>
      <vt:lpstr>PowerPoint Presentation</vt:lpstr>
      <vt:lpstr>PowerPoint Presentation</vt:lpstr>
      <vt:lpstr>What is a QR code?</vt:lpstr>
      <vt:lpstr>Live Game Evaluation</vt:lpstr>
      <vt:lpstr>PowerPoint Presentation</vt:lpstr>
      <vt:lpstr>PowerPoint Presentation</vt:lpstr>
      <vt:lpstr>PowerPoint Presentation</vt:lpstr>
      <vt:lpstr>PowerPoint Presentation</vt:lpstr>
      <vt:lpstr>PowerPoint Presentation</vt:lpstr>
      <vt:lpstr>“Slow response time to validate codes.  I would have wanted an automated code validator after submission, so I could know if something counted right away.”</vt:lpstr>
      <vt:lpstr>PowerPoint Presentation</vt:lpstr>
      <vt:lpstr>“Blogging out information instead of sending emails."</vt:lpstr>
      <vt:lpstr>PowerPoint Presentation</vt:lpstr>
      <vt:lpstr>“I would like to be able to reply to a message.”</vt:lpstr>
      <vt:lpstr>PowerPoint Presentation</vt:lpstr>
      <vt:lpstr>PowerPoint Presentation</vt:lpstr>
      <vt:lpstr>Learning</vt:lpstr>
      <vt:lpstr>Community</vt:lpstr>
      <vt:lpstr>Work Distribution</vt:lpstr>
      <vt:lpstr>PowerPoint Presentation</vt:lpstr>
      <vt:lpstr>Reflection</vt:lpstr>
      <vt:lpstr>Reflection</vt:lpstr>
      <vt:lpstr>Reflection</vt:lpstr>
      <vt:lpstr>Thank you!</vt:lpstr>
      <vt:lpstr>Works Cited</vt:lpstr>
      <vt:lpstr>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I like the idea of the game. Good job!”</vt:lpstr>
      <vt:lpstr>Experience Design</vt:lpstr>
      <vt:lpstr>Mixed Reality</vt:lpstr>
      <vt:lpstr>Motivation</vt:lpstr>
      <vt:lpstr>PowerPoint Presentation</vt:lpstr>
      <vt:lpstr>PowerPoint Presentation</vt:lpstr>
      <vt:lpstr>What is a QR code?</vt:lpstr>
      <vt:lpstr>Where is this location?</vt:lpstr>
      <vt:lpstr>“Figuring minor things out was a bit of a hassle because I have my own to do list – didn’t really want to sit and try to find things on the site.”</vt:lpstr>
      <vt:lpstr>Task List</vt:lpstr>
      <vt:lpstr>PowerPoint Presentation</vt:lpstr>
      <vt:lpstr>PowerPoint Presentation</vt:lpstr>
      <vt:lpstr>“It seemed too complicated and would take up too much time.”</vt:lpstr>
      <vt:lpstr>“I liked the task where we had to find an image in the basement of INFO-E.  There's something about physically searching for an item that makes the game more exciting.”</vt:lpstr>
      <vt:lpstr>Motivation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Capstone</dc:title>
  <dc:creator>R</dc:creator>
  <cp:lastModifiedBy>R</cp:lastModifiedBy>
  <cp:revision>402</cp:revision>
  <dcterms:created xsi:type="dcterms:W3CDTF">2011-03-23T23:21:21Z</dcterms:created>
  <dcterms:modified xsi:type="dcterms:W3CDTF">2011-04-27T22:43:44Z</dcterms:modified>
</cp:coreProperties>
</file>